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35"/>
  </p:notesMasterIdLst>
  <p:handoutMasterIdLst>
    <p:handoutMasterId r:id="rId36"/>
  </p:handoutMasterIdLst>
  <p:sldIdLst>
    <p:sldId id="256" r:id="rId2"/>
    <p:sldId id="271" r:id="rId3"/>
    <p:sldId id="329" r:id="rId4"/>
    <p:sldId id="323" r:id="rId5"/>
    <p:sldId id="324" r:id="rId6"/>
    <p:sldId id="330" r:id="rId7"/>
    <p:sldId id="277" r:id="rId8"/>
    <p:sldId id="278" r:id="rId9"/>
    <p:sldId id="360" r:id="rId10"/>
    <p:sldId id="282" r:id="rId11"/>
    <p:sldId id="285" r:id="rId12"/>
    <p:sldId id="338" r:id="rId13"/>
    <p:sldId id="325" r:id="rId14"/>
    <p:sldId id="326" r:id="rId15"/>
    <p:sldId id="361" r:id="rId16"/>
    <p:sldId id="367" r:id="rId17"/>
    <p:sldId id="368" r:id="rId18"/>
    <p:sldId id="369" r:id="rId19"/>
    <p:sldId id="370" r:id="rId20"/>
    <p:sldId id="356" r:id="rId21"/>
    <p:sldId id="299" r:id="rId22"/>
    <p:sldId id="298" r:id="rId23"/>
    <p:sldId id="359" r:id="rId24"/>
    <p:sldId id="357" r:id="rId25"/>
    <p:sldId id="346" r:id="rId26"/>
    <p:sldId id="352" r:id="rId27"/>
    <p:sldId id="301" r:id="rId28"/>
    <p:sldId id="302" r:id="rId29"/>
    <p:sldId id="308" r:id="rId30"/>
    <p:sldId id="372" r:id="rId31"/>
    <p:sldId id="333" r:id="rId32"/>
    <p:sldId id="354" r:id="rId33"/>
    <p:sldId id="355" r:id="rId34"/>
  </p:sldIdLst>
  <p:sldSz cx="9144000" cy="6858000" type="screen4x3"/>
  <p:notesSz cx="6669088" cy="987266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ösch, Kerstin (KM)" initials="Ho" lastIdx="1" clrIdx="0"/>
  <p:cmAuthor id="1" name="Vollrath, Carmen (KM)" initials="VC(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EEFE"/>
    <a:srgbClr val="73D4D6"/>
    <a:srgbClr val="78DCE3"/>
    <a:srgbClr val="1EAEBD"/>
    <a:srgbClr val="1E90BC"/>
    <a:srgbClr val="86DCAB"/>
    <a:srgbClr val="1EBCC2"/>
    <a:srgbClr val="1E90A7"/>
    <a:srgbClr val="2F6F23"/>
    <a:srgbClr val="3A5B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F1AB2-1976-4502-BF36-3FF5EA218861}" styleName="Mittlere Formatvorlage 4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Helle Formatvorlage 3 - Akz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Helle Formatvorlage 3 - Akz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Helle Formatvorlage 3 - Akz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Helle Formatvorlage 3 - Akz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DCAF9ED-07DC-4A11-8D7F-57B35C25682E}" styleName="Mittlere Formatvorlage 1 - Akz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Mittlere Formatvorlag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E171933-4619-4E11-9A3F-F7608DF75F80}" styleName="Mittlere Formatvorlage 1 - Akz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FECB4D8-DB02-4DC6-A0A2-4F2EBAE1DC90}" styleName="Mittlere Formatvorlage 1 - Akz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6D9F66E-5EB9-4882-86FB-DCBF35E3C3E4}" styleName="Mittlere Formatvorlage 4 - Akz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Mittlere Formatvorlage 4 - Akz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C4B1156A-380E-4F78-BDF5-A606A8083BF9}" styleName="Mittlere Formatvorlage 4 - Akz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505E3EF-67EA-436B-97B2-0124C06EBD24}" styleName="Mittlere Formatvorlage 4 - Akz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Mittlere Formatvorlage 4 - Akz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D7AC3CCA-C797-4891-BE02-D94E43425B78}" styleName="Mittlere Formatvorlag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A488322-F2BA-4B5B-9748-0D474271808F}" styleName="Mittlere Formatvorlage 3 - Akz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Mittlere Formatvorlage 3 - Akz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Mittlere Formatvorlage 3 - Akz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ittlere Formatvorlage 3 - Akz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Mittlere Formatvorlage 3 - Akz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Mittlere Formatvorlage 3 - Akz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ittlere Formatvorlag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Designformatvorlage 1 - Akz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Designformatvorlage 1 - Akz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D113A9D2-9D6B-4929-AA2D-F23B5EE8CBE7}" styleName="Designformatvorlage 2 - Akz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Designformatvorlage 2 - Akz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75DCB02-9BB8-47FD-8907-85C794F793BA}" styleName="Designformatvorlage 1 - Akz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D083AE6-46FA-4A59-8FB0-9F97EB10719F}" styleName="Helle Formatvorlage 3 - Akz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660B408-B3CF-4A94-85FC-2B1E0A45F4A2}" styleName="Dunkle Formatvorlage 2 - Akzent 1/Akz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EBBBCC-DAD2-459C-BE2E-F6DE35CF9A28}" styleName="Dunkle Formatvorlage 2 - Akzent 3/Akz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E9639D4-E3E2-4D34-9284-5A2195B3D0D7}" styleName="Helle Formatvorlag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 vertBarState="maximized">
    <p:restoredLeft sz="6374" autoAdjust="0"/>
    <p:restoredTop sz="87156" autoAdjust="0"/>
  </p:normalViewPr>
  <p:slideViewPr>
    <p:cSldViewPr snapToGrid="0" snapToObjects="1">
      <p:cViewPr>
        <p:scale>
          <a:sx n="75" d="100"/>
          <a:sy n="75" d="100"/>
        </p:scale>
        <p:origin x="-2670" y="-372"/>
      </p:cViewPr>
      <p:guideLst>
        <p:guide orient="horz" pos="2329"/>
        <p:guide orient="horz" pos="1033"/>
        <p:guide orient="horz" pos="3657"/>
        <p:guide orient="horz" pos="1991"/>
        <p:guide orient="horz" pos="1259"/>
        <p:guide orient="horz" pos="1204"/>
        <p:guide orient="horz" pos="1719"/>
        <p:guide orient="horz" pos="2264"/>
        <p:guide orient="horz" pos="2868"/>
        <p:guide orient="horz" pos="3420"/>
        <p:guide orient="horz" pos="1785"/>
        <p:guide orient="horz" pos="2504"/>
        <p:guide orient="horz" pos="2821"/>
        <p:guide orient="horz" pos="3185"/>
        <p:guide orient="horz" pos="1447"/>
        <p:guide pos="456"/>
        <p:guide pos="3923"/>
        <p:guide pos="5574"/>
        <p:guide pos="4332"/>
        <p:guide pos="2734"/>
        <p:guide pos="299"/>
        <p:guide pos="2744"/>
        <p:guide pos="3372"/>
        <p:guide pos="2434"/>
        <p:guide pos="2649"/>
        <p:guide pos="3095"/>
        <p:guide pos="363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00" d="100"/>
        <a:sy n="3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howGuides="1">
      <p:cViewPr>
        <p:scale>
          <a:sx n="66" d="100"/>
          <a:sy n="66" d="100"/>
        </p:scale>
        <p:origin x="-4338" y="-600"/>
      </p:cViewPr>
      <p:guideLst>
        <p:guide orient="horz" pos="3109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5"/>
            <a:ext cx="2889250" cy="493713"/>
          </a:xfrm>
          <a:prstGeom prst="rect">
            <a:avLst/>
          </a:prstGeom>
        </p:spPr>
        <p:txBody>
          <a:bodyPr vert="horz" lIns="91395" tIns="45700" rIns="91395" bIns="4570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778251" y="5"/>
            <a:ext cx="2889250" cy="493713"/>
          </a:xfrm>
          <a:prstGeom prst="rect">
            <a:avLst/>
          </a:prstGeom>
        </p:spPr>
        <p:txBody>
          <a:bodyPr vert="horz" lIns="91395" tIns="45700" rIns="91395" bIns="45700" rtlCol="0"/>
          <a:lstStyle>
            <a:lvl1pPr algn="r">
              <a:defRPr sz="1200"/>
            </a:lvl1pPr>
          </a:lstStyle>
          <a:p>
            <a:fld id="{01C24D04-FAA8-4B75-BD04-5811943ADE57}" type="datetimeFigureOut">
              <a:rPr lang="de-DE" smtClean="0"/>
              <a:t>27.11.2017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377363"/>
            <a:ext cx="2889250" cy="493712"/>
          </a:xfrm>
          <a:prstGeom prst="rect">
            <a:avLst/>
          </a:prstGeom>
        </p:spPr>
        <p:txBody>
          <a:bodyPr vert="horz" lIns="91395" tIns="45700" rIns="91395" bIns="4570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778251" y="9377363"/>
            <a:ext cx="2889250" cy="493712"/>
          </a:xfrm>
          <a:prstGeom prst="rect">
            <a:avLst/>
          </a:prstGeom>
        </p:spPr>
        <p:txBody>
          <a:bodyPr vert="horz" lIns="91395" tIns="45700" rIns="91395" bIns="45700" rtlCol="0" anchor="b"/>
          <a:lstStyle>
            <a:lvl1pPr algn="r">
              <a:defRPr sz="1200"/>
            </a:lvl1pPr>
          </a:lstStyle>
          <a:p>
            <a:fld id="{6F6B7F61-A489-46A4-973A-81BD83C93E9B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93248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6"/>
            <a:ext cx="2889938" cy="493633"/>
          </a:xfrm>
          <a:prstGeom prst="rect">
            <a:avLst/>
          </a:prstGeom>
        </p:spPr>
        <p:txBody>
          <a:bodyPr vert="horz" lIns="90391" tIns="45193" rIns="90391" bIns="45193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777607" y="6"/>
            <a:ext cx="2889938" cy="493633"/>
          </a:xfrm>
          <a:prstGeom prst="rect">
            <a:avLst/>
          </a:prstGeom>
        </p:spPr>
        <p:txBody>
          <a:bodyPr vert="horz" lIns="90391" tIns="45193" rIns="90391" bIns="45193" rtlCol="0"/>
          <a:lstStyle>
            <a:lvl1pPr algn="r">
              <a:defRPr sz="1200"/>
            </a:lvl1pPr>
          </a:lstStyle>
          <a:p>
            <a:fld id="{7E7766AF-C2E5-498A-8780-88CCD884FEB9}" type="datetimeFigureOut">
              <a:rPr lang="de-DE" smtClean="0"/>
              <a:t>27.11.2017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866775" y="739775"/>
            <a:ext cx="4935538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391" tIns="45193" rIns="90391" bIns="45193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367417" y="4935542"/>
            <a:ext cx="6004898" cy="4297778"/>
          </a:xfrm>
          <a:prstGeom prst="rect">
            <a:avLst/>
          </a:prstGeom>
        </p:spPr>
        <p:txBody>
          <a:bodyPr vert="horz" lIns="90391" tIns="45193" rIns="90391" bIns="45193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777607" y="9377322"/>
            <a:ext cx="2889938" cy="493633"/>
          </a:xfrm>
          <a:prstGeom prst="rect">
            <a:avLst/>
          </a:prstGeom>
        </p:spPr>
        <p:txBody>
          <a:bodyPr vert="horz" lIns="90391" tIns="45193" rIns="90391" bIns="45193" rtlCol="0" anchor="b"/>
          <a:lstStyle>
            <a:lvl1pPr algn="r">
              <a:defRPr sz="1200"/>
            </a:lvl1pPr>
          </a:lstStyle>
          <a:p>
            <a:fld id="{9411CA67-D061-429F-B186-15D98BBFE45D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22237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11CA67-D061-429F-B186-15D98BBFE45D}" type="slidenum">
              <a:rPr lang="de-DE" smtClean="0"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553179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11CA67-D061-429F-B186-15D98BBFE45D}" type="slidenum">
              <a:rPr lang="de-DE" smtClean="0"/>
              <a:t>10</a:t>
            </a:fld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04689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11CA67-D061-429F-B186-15D98BBFE45D}" type="slidenum">
              <a:rPr lang="de-DE" smtClean="0"/>
              <a:t>11</a:t>
            </a:fld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22322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11CA67-D061-429F-B186-15D98BBFE45D}" type="slidenum">
              <a:rPr lang="de-DE" smtClean="0"/>
              <a:t>12</a:t>
            </a:fld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68093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11CA67-D061-429F-B186-15D98BBFE45D}" type="slidenum">
              <a:rPr lang="de-DE" smtClean="0"/>
              <a:t>13</a:t>
            </a:fld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26237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11CA67-D061-429F-B186-15D98BBFE45D}" type="slidenum">
              <a:rPr lang="de-DE" smtClean="0"/>
              <a:t>14</a:t>
            </a:fld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68093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11CA67-D061-429F-B186-15D98BBFE45D}" type="slidenum">
              <a:rPr lang="de-DE" smtClean="0"/>
              <a:t>15</a:t>
            </a:fld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53053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11CA67-D061-429F-B186-15D98BBFE45D}" type="slidenum">
              <a:rPr lang="de-DE" smtClean="0"/>
              <a:t>16</a:t>
            </a:fld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53053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11CA67-D061-429F-B186-15D98BBFE45D}" type="slidenum">
              <a:rPr lang="de-DE" smtClean="0"/>
              <a:t>17</a:t>
            </a:fld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53053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11CA67-D061-429F-B186-15D98BBFE45D}" type="slidenum">
              <a:rPr lang="de-DE" smtClean="0"/>
              <a:t>18</a:t>
            </a:fld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53053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11CA67-D061-429F-B186-15D98BBFE45D}" type="slidenum">
              <a:rPr lang="de-DE" smtClean="0"/>
              <a:t>19</a:t>
            </a:fld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53053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885825" y="687388"/>
            <a:ext cx="4935538" cy="3703637"/>
          </a:xfrm>
        </p:spPr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11CA67-D061-429F-B186-15D98BBFE45D}" type="slidenum">
              <a:rPr lang="de-DE" smtClean="0"/>
              <a:t>2</a:t>
            </a:fld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49033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11CA67-D061-429F-B186-15D98BBFE45D}" type="slidenum">
              <a:rPr lang="de-DE" smtClean="0"/>
              <a:t>20</a:t>
            </a:fld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53053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3776385" y="9379033"/>
            <a:ext cx="2889938" cy="493633"/>
          </a:xfrm>
        </p:spPr>
        <p:txBody>
          <a:bodyPr/>
          <a:lstStyle/>
          <a:p>
            <a:fld id="{9411CA67-D061-429F-B186-15D98BBFE45D}" type="slidenum">
              <a:rPr lang="de-DE" smtClean="0"/>
              <a:t>21</a:t>
            </a:fld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393478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11CA67-D061-429F-B186-15D98BBFE45D}" type="slidenum">
              <a:rPr lang="de-DE" smtClean="0"/>
              <a:t>22</a:t>
            </a:fld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1812279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11CA67-D061-429F-B186-15D98BBFE45D}" type="slidenum">
              <a:rPr lang="de-DE" smtClean="0"/>
              <a:t>23</a:t>
            </a:fld>
            <a:endParaRPr lang="de-DE"/>
          </a:p>
        </p:txBody>
      </p:sp>
      <p:sp>
        <p:nvSpPr>
          <p:cNvPr id="3" name="Notizenplatzhalt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997437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11CA67-D061-429F-B186-15D98BBFE45D}" type="slidenum">
              <a:rPr lang="de-DE" smtClean="0"/>
              <a:t>24</a:t>
            </a:fld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023986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11CA67-D061-429F-B186-15D98BBFE45D}" type="slidenum">
              <a:rPr lang="de-DE" smtClean="0"/>
              <a:t>25</a:t>
            </a:fld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023986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11CA67-D061-429F-B186-15D98BBFE45D}" type="slidenum">
              <a:rPr lang="de-DE" smtClean="0"/>
              <a:t>26</a:t>
            </a:fld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527950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11CA67-D061-429F-B186-15D98BBFE45D}" type="slidenum">
              <a:rPr lang="de-DE" smtClean="0"/>
              <a:t>27</a:t>
            </a:fld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4500392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11CA67-D061-429F-B186-15D98BBFE45D}" type="slidenum">
              <a:rPr lang="de-DE" smtClean="0"/>
              <a:t>28</a:t>
            </a:fld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421410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11CA67-D061-429F-B186-15D98BBFE45D}" type="slidenum">
              <a:rPr lang="de-DE" smtClean="0"/>
              <a:t>29</a:t>
            </a:fld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09243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11CA67-D061-429F-B186-15D98BBFE45D}" type="slidenum">
              <a:rPr lang="de-DE" smtClean="0"/>
              <a:t>3</a:t>
            </a:fld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527950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11CA67-D061-429F-B186-15D98BBFE45D}" type="slidenum">
              <a:rPr lang="de-DE" smtClean="0"/>
              <a:t>30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3647992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11CA67-D061-429F-B186-15D98BBFE45D}" type="slidenum">
              <a:rPr lang="de-DE" smtClean="0"/>
              <a:t>31</a:t>
            </a:fld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882664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11CA67-D061-429F-B186-15D98BBFE45D}" type="slidenum">
              <a:rPr lang="de-DE" smtClean="0"/>
              <a:t>32</a:t>
            </a:fld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023986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11CA67-D061-429F-B186-15D98BBFE45D}" type="slidenum">
              <a:rPr lang="de-DE" smtClean="0"/>
              <a:t>33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802398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866775" y="711200"/>
            <a:ext cx="4935538" cy="3702050"/>
          </a:xfrm>
        </p:spPr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11CA67-D061-429F-B186-15D98BBFE45D}" type="slidenum">
              <a:rPr lang="de-DE" smtClean="0"/>
              <a:t>4</a:t>
            </a:fld>
            <a:endParaRPr lang="de-DE" dirty="0"/>
          </a:p>
        </p:txBody>
      </p:sp>
      <p:sp>
        <p:nvSpPr>
          <p:cNvPr id="3" name="Notizenplatzhalt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24848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11CA67-D061-429F-B186-15D98BBFE45D}" type="slidenum">
              <a:rPr lang="de-DE" smtClean="0"/>
              <a:t>5</a:t>
            </a:fld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04197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11CA67-D061-429F-B186-15D98BBFE45D}" type="slidenum">
              <a:rPr lang="de-DE" smtClean="0"/>
              <a:t>6</a:t>
            </a:fld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80947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11CA67-D061-429F-B186-15D98BBFE45D}" type="slidenum">
              <a:rPr lang="de-DE" smtClean="0"/>
              <a:t>7</a:t>
            </a:fld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07214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11CA67-D061-429F-B186-15D98BBFE45D}" type="slidenum">
              <a:rPr lang="de-DE" smtClean="0"/>
              <a:t>8</a:t>
            </a:fld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959949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11CA67-D061-429F-B186-15D98BBFE45D}" type="slidenum">
              <a:rPr lang="de-DE" smtClean="0"/>
              <a:t>9</a:t>
            </a:fld>
            <a:endParaRPr lang="de-DE" dirty="0"/>
          </a:p>
        </p:txBody>
      </p:sp>
      <p:sp>
        <p:nvSpPr>
          <p:cNvPr id="3" name="Notizenplatzhalt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67708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hteck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rgbClr val="B70017">
              <a:alpha val="49804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Rechteck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rgbClr val="FFFDE9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Rechteck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Rechteck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bg1">
              <a:lumMod val="90000"/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Rechteck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bg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Rechteck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3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0" name="Abgerundetes Rechteck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1" name="Abgerundetes Rechteck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Rechteck 6"/>
          <p:cNvSpPr/>
          <p:nvPr userDrawn="1"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6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hteck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rgbClr val="B70017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el 7"/>
          <p:cNvSpPr>
            <a:spLocks noGrp="1"/>
          </p:cNvSpPr>
          <p:nvPr>
            <p:ph type="ctrTitle" hasCustomPrompt="1"/>
          </p:nvPr>
        </p:nvSpPr>
        <p:spPr>
          <a:xfrm>
            <a:off x="457200" y="2132856"/>
            <a:ext cx="8333557" cy="1470025"/>
          </a:xfrm>
        </p:spPr>
        <p:txBody>
          <a:bodyPr anchor="b">
            <a:noAutofit/>
          </a:bodyPr>
          <a:lstStyle>
            <a:lvl1pPr algn="l">
              <a:defRPr sz="48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kumimoji="0" lang="de-DE" dirty="0" smtClean="0"/>
              <a:t>Titel der gesamten Präsentation durch Klicken bearbeiten</a:t>
            </a:r>
            <a:endParaRPr kumimoji="0" lang="en-US" dirty="0"/>
          </a:p>
        </p:txBody>
      </p:sp>
      <p:sp>
        <p:nvSpPr>
          <p:cNvPr id="9" name="Untertitel 8"/>
          <p:cNvSpPr>
            <a:spLocks noGrp="1"/>
          </p:cNvSpPr>
          <p:nvPr>
            <p:ph type="subTitle" idx="1" hasCustomPrompt="1"/>
          </p:nvPr>
        </p:nvSpPr>
        <p:spPr>
          <a:xfrm>
            <a:off x="478563" y="3901087"/>
            <a:ext cx="4931619" cy="1690138"/>
          </a:xfrm>
        </p:spPr>
        <p:txBody>
          <a:bodyPr>
            <a:normAutofit/>
          </a:bodyPr>
          <a:lstStyle>
            <a:lvl1pPr marL="64008" indent="0" algn="l">
              <a:buNone/>
              <a:defRPr sz="24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de-DE" dirty="0" smtClean="0"/>
              <a:t>Anlass der Präsentation</a:t>
            </a:r>
            <a:br>
              <a:rPr kumimoji="0" lang="de-DE" dirty="0" smtClean="0"/>
            </a:br>
            <a:r>
              <a:rPr kumimoji="0" lang="de-DE" dirty="0" smtClean="0"/>
              <a:t>Name des Vortragenden </a:t>
            </a:r>
            <a:endParaRPr kumimoji="0" lang="en-US" dirty="0"/>
          </a:p>
        </p:txBody>
      </p:sp>
      <p:sp>
        <p:nvSpPr>
          <p:cNvPr id="20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457200" y="5949280"/>
            <a:ext cx="2700000" cy="3600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 smtClean="0"/>
              <a:t>www.km-bw.de</a:t>
            </a:r>
            <a:endParaRPr lang="de-DE" dirty="0"/>
          </a:p>
        </p:txBody>
      </p:sp>
      <p:sp>
        <p:nvSpPr>
          <p:cNvPr id="21" name="Datumsplatzhalter 13"/>
          <p:cNvSpPr>
            <a:spLocks noGrp="1"/>
          </p:cNvSpPr>
          <p:nvPr>
            <p:ph type="dt" sz="half" idx="2"/>
          </p:nvPr>
        </p:nvSpPr>
        <p:spPr>
          <a:xfrm>
            <a:off x="7914363" y="5949280"/>
            <a:ext cx="886737" cy="3600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0881FF9-BC2C-418E-8256-FE56DD482287}" type="datetime1">
              <a:rPr lang="de-DE" smtClean="0"/>
              <a:t>27.11.2017</a:t>
            </a:fld>
            <a:endParaRPr lang="de-DE" dirty="0"/>
          </a:p>
        </p:txBody>
      </p:sp>
      <p:pic>
        <p:nvPicPr>
          <p:cNvPr id="2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061" y="450000"/>
            <a:ext cx="3173878" cy="12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de-DE" dirty="0" smtClean="0"/>
              <a:t>Textmasterformat bearbeiten</a:t>
            </a:r>
          </a:p>
          <a:p>
            <a:pPr lvl="1" eaLnBrk="1" latinLnBrk="0" hangingPunct="1"/>
            <a:r>
              <a:rPr lang="de-DE" dirty="0" smtClean="0"/>
              <a:t>Zweite Ebene</a:t>
            </a:r>
          </a:p>
          <a:p>
            <a:pPr lvl="2" eaLnBrk="1" latinLnBrk="0" hangingPunct="1"/>
            <a:r>
              <a:rPr lang="de-DE" dirty="0" smtClean="0"/>
              <a:t>Dritte Ebene</a:t>
            </a:r>
          </a:p>
          <a:p>
            <a:pPr lvl="3" eaLnBrk="1" latinLnBrk="0" hangingPunct="1"/>
            <a:r>
              <a:rPr lang="de-DE" dirty="0" smtClean="0"/>
              <a:t>Vierte Ebene</a:t>
            </a:r>
          </a:p>
          <a:p>
            <a:pPr lvl="4" eaLnBrk="1" latinLnBrk="0" hangingPunct="1"/>
            <a:r>
              <a:rPr lang="de-DE" dirty="0" smtClean="0"/>
              <a:t>Fünfte Ebene</a:t>
            </a:r>
            <a:endParaRPr kumimoji="0"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67544" y="5949280"/>
            <a:ext cx="917952" cy="360000"/>
          </a:xfrm>
        </p:spPr>
        <p:txBody>
          <a:bodyPr/>
          <a:lstStyle/>
          <a:p>
            <a:r>
              <a:rPr lang="de-DE" dirty="0" smtClean="0"/>
              <a:t>www.km-bw.de</a:t>
            </a:r>
            <a:endParaRPr lang="de-DE" dirty="0"/>
          </a:p>
        </p:txBody>
      </p:sp>
      <p:sp>
        <p:nvSpPr>
          <p:cNvPr id="6" name="Rechteck 5"/>
          <p:cNvSpPr/>
          <p:nvPr userDrawn="1"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rgbClr val="B70017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Rechteck 6"/>
          <p:cNvSpPr/>
          <p:nvPr userDrawn="1"/>
        </p:nvSpPr>
        <p:spPr>
          <a:xfrm>
            <a:off x="-1409" y="380"/>
            <a:ext cx="9144001" cy="91441"/>
          </a:xfrm>
          <a:prstGeom prst="rect">
            <a:avLst/>
          </a:prstGeom>
          <a:solidFill>
            <a:schemeClr val="accent6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hteck 7"/>
          <p:cNvSpPr/>
          <p:nvPr userDrawn="1"/>
        </p:nvSpPr>
        <p:spPr bwMode="invGray">
          <a:xfrm>
            <a:off x="9044481" y="-2001"/>
            <a:ext cx="27432" cy="396000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Rechteck 13"/>
          <p:cNvSpPr/>
          <p:nvPr userDrawn="1"/>
        </p:nvSpPr>
        <p:spPr bwMode="invGray">
          <a:xfrm>
            <a:off x="9084966" y="-2001"/>
            <a:ext cx="57626" cy="396000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Rechteck 14"/>
          <p:cNvSpPr/>
          <p:nvPr userDrawn="1"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6" name="Rechteck 15"/>
          <p:cNvSpPr/>
          <p:nvPr userDrawn="1"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7" name="Rechteck 16"/>
          <p:cNvSpPr/>
          <p:nvPr userDrawn="1"/>
        </p:nvSpPr>
        <p:spPr bwMode="invGray">
          <a:xfrm>
            <a:off x="8915677" y="380"/>
            <a:ext cx="54864" cy="396000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Rechteck 17"/>
          <p:cNvSpPr/>
          <p:nvPr userDrawn="1"/>
        </p:nvSpPr>
        <p:spPr bwMode="invGray">
          <a:xfrm>
            <a:off x="8975423" y="-2001"/>
            <a:ext cx="27432" cy="396000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pic>
        <p:nvPicPr>
          <p:cNvPr id="19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283" y="5949280"/>
            <a:ext cx="1851434" cy="75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066800"/>
          </a:xfrm>
        </p:spPr>
        <p:txBody>
          <a:bodyPr/>
          <a:lstStyle/>
          <a:p>
            <a:r>
              <a:rPr kumimoji="0" lang="de-DE" dirty="0" smtClean="0"/>
              <a:t>Titelmasterformat durch Klicken bearbeiten</a:t>
            </a:r>
            <a:endParaRPr kumimoji="0" lang="en-US" dirty="0"/>
          </a:p>
        </p:txBody>
      </p:sp>
      <p:sp>
        <p:nvSpPr>
          <p:cNvPr id="21" name="Datumsplatzhalter 13"/>
          <p:cNvSpPr>
            <a:spLocks noGrp="1"/>
          </p:cNvSpPr>
          <p:nvPr>
            <p:ph type="dt" sz="half" idx="2"/>
          </p:nvPr>
        </p:nvSpPr>
        <p:spPr>
          <a:xfrm>
            <a:off x="7812360" y="5949280"/>
            <a:ext cx="886737" cy="3600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0881FF9-BC2C-418E-8256-FE56DD482287}" type="datetime1">
              <a:rPr lang="de-DE" smtClean="0"/>
              <a:t>27.11.2017</a:t>
            </a:fld>
            <a:endParaRPr lang="de-DE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700808"/>
            <a:ext cx="4038600" cy="40324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648200" y="1700808"/>
            <a:ext cx="4038600" cy="40324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de-DE" dirty="0" smtClean="0"/>
              <a:t>Textmasterformat bearbeiten </a:t>
            </a:r>
          </a:p>
          <a:p>
            <a:pPr lvl="1" eaLnBrk="1" latinLnBrk="0" hangingPunct="1"/>
            <a:r>
              <a:rPr lang="de-DE" dirty="0" smtClean="0"/>
              <a:t>Zweite Ebene</a:t>
            </a:r>
          </a:p>
          <a:p>
            <a:pPr lvl="2" eaLnBrk="1" latinLnBrk="0" hangingPunct="1"/>
            <a:r>
              <a:rPr lang="de-DE" dirty="0" smtClean="0"/>
              <a:t>Dritte Ebene</a:t>
            </a:r>
          </a:p>
          <a:p>
            <a:pPr lvl="3" eaLnBrk="1" latinLnBrk="0" hangingPunct="1"/>
            <a:r>
              <a:rPr lang="de-DE" dirty="0" smtClean="0"/>
              <a:t>Vierte Ebene</a:t>
            </a:r>
          </a:p>
          <a:p>
            <a:pPr lvl="4" eaLnBrk="1" latinLnBrk="0" hangingPunct="1"/>
            <a:r>
              <a:rPr lang="de-DE" dirty="0" smtClean="0"/>
              <a:t>Fünfte Ebene</a:t>
            </a:r>
            <a:endParaRPr kumimoji="0"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7C4A1-069A-4365-86DE-F645D1D350D2}" type="datetime1">
              <a:rPr lang="de-DE" smtClean="0"/>
              <a:t>27.11.2017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www.km-bw.de</a:t>
            </a:r>
            <a:endParaRPr lang="de-DE" dirty="0"/>
          </a:p>
        </p:txBody>
      </p:sp>
      <p:sp>
        <p:nvSpPr>
          <p:cNvPr id="7" name="Rechteck 6"/>
          <p:cNvSpPr/>
          <p:nvPr userDrawn="1"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rgbClr val="B70017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hteck 7"/>
          <p:cNvSpPr/>
          <p:nvPr userDrawn="1"/>
        </p:nvSpPr>
        <p:spPr>
          <a:xfrm>
            <a:off x="-1409" y="380"/>
            <a:ext cx="9144001" cy="91441"/>
          </a:xfrm>
          <a:prstGeom prst="rect">
            <a:avLst/>
          </a:prstGeom>
          <a:solidFill>
            <a:schemeClr val="accent6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hteck 8"/>
          <p:cNvSpPr/>
          <p:nvPr userDrawn="1"/>
        </p:nvSpPr>
        <p:spPr bwMode="invGray">
          <a:xfrm>
            <a:off x="9044481" y="-2001"/>
            <a:ext cx="27432" cy="396000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Titelplatzhalter 21"/>
          <p:cNvSpPr txBox="1">
            <a:spLocks/>
          </p:cNvSpPr>
          <p:nvPr userDrawn="1"/>
        </p:nvSpPr>
        <p:spPr>
          <a:xfrm>
            <a:off x="457200" y="562000"/>
            <a:ext cx="8229600" cy="1066800"/>
          </a:xfrm>
          <a:prstGeom prst="rect">
            <a:avLst/>
          </a:prstGeom>
        </p:spPr>
        <p:txBody>
          <a:bodyPr vert="horz" anchor="ctr">
            <a:normAutofit fontScale="92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ea typeface="+mj-ea"/>
                <a:cs typeface="+mj-cs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12" name="Datumsplatzhalter 13"/>
          <p:cNvSpPr txBox="1">
            <a:spLocks/>
          </p:cNvSpPr>
          <p:nvPr userDrawn="1"/>
        </p:nvSpPr>
        <p:spPr>
          <a:xfrm>
            <a:off x="7786800" y="5949280"/>
            <a:ext cx="900000" cy="360000"/>
          </a:xfrm>
          <a:prstGeom prst="rect">
            <a:avLst/>
          </a:prstGeom>
        </p:spPr>
        <p:txBody>
          <a:bodyPr vert="horz"/>
          <a:lstStyle>
            <a:defPPr>
              <a:defRPr lang="de-DE"/>
            </a:defPPr>
            <a:lvl1pPr marL="0" algn="r" defTabSz="914400" rtl="0" eaLnBrk="1" latinLnBrk="0" hangingPunct="1">
              <a:defRPr kumimoji="0" sz="800" kern="12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57544B-67EA-454E-8D77-134FF4203B51}" type="datetime1">
              <a:rPr lang="de-DE" smtClean="0"/>
              <a:pPr/>
              <a:t>27.11.2017</a:t>
            </a:fld>
            <a:endParaRPr lang="de-DE" dirty="0"/>
          </a:p>
        </p:txBody>
      </p:sp>
      <p:sp>
        <p:nvSpPr>
          <p:cNvPr id="13" name="Fußzeilenplatzhalter 2"/>
          <p:cNvSpPr txBox="1">
            <a:spLocks/>
          </p:cNvSpPr>
          <p:nvPr userDrawn="1"/>
        </p:nvSpPr>
        <p:spPr>
          <a:xfrm>
            <a:off x="467544" y="5949280"/>
            <a:ext cx="2700000" cy="360000"/>
          </a:xfrm>
          <a:prstGeom prst="rect">
            <a:avLst/>
          </a:prstGeom>
        </p:spPr>
        <p:txBody>
          <a:bodyPr vert="horz"/>
          <a:lstStyle>
            <a:defPPr>
              <a:defRPr lang="de-DE"/>
            </a:defPPr>
            <a:lvl1pPr marL="0" algn="l" defTabSz="914400" rtl="0" eaLnBrk="1" latinLnBrk="0" hangingPunct="1">
              <a:defRPr kumimoji="0" sz="800" kern="12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www.km-bw.de</a:t>
            </a:r>
            <a:endParaRPr lang="de-DE" dirty="0"/>
          </a:p>
        </p:txBody>
      </p:sp>
      <p:sp>
        <p:nvSpPr>
          <p:cNvPr id="15" name="Rechteck 14"/>
          <p:cNvSpPr/>
          <p:nvPr userDrawn="1"/>
        </p:nvSpPr>
        <p:spPr bwMode="invGray">
          <a:xfrm>
            <a:off x="9084966" y="-2001"/>
            <a:ext cx="57626" cy="396000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6" name="Rechteck 15"/>
          <p:cNvSpPr/>
          <p:nvPr userDrawn="1"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7" name="Rechteck 16"/>
          <p:cNvSpPr/>
          <p:nvPr userDrawn="1"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Rechteck 17"/>
          <p:cNvSpPr/>
          <p:nvPr userDrawn="1"/>
        </p:nvSpPr>
        <p:spPr bwMode="invGray">
          <a:xfrm>
            <a:off x="8915677" y="380"/>
            <a:ext cx="54864" cy="396000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Rechteck 18"/>
          <p:cNvSpPr/>
          <p:nvPr userDrawn="1"/>
        </p:nvSpPr>
        <p:spPr bwMode="invGray">
          <a:xfrm>
            <a:off x="8975423" y="-2001"/>
            <a:ext cx="27432" cy="396000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pic>
        <p:nvPicPr>
          <p:cNvPr id="20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283" y="5976000"/>
            <a:ext cx="1851434" cy="75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67544" y="1844824"/>
            <a:ext cx="4032000" cy="457200"/>
          </a:xfrm>
          <a:solidFill>
            <a:schemeClr val="accent1">
              <a:alpha val="25000"/>
            </a:schemeClr>
          </a:solidFill>
          <a:ln w="12700">
            <a:noFill/>
          </a:ln>
        </p:spPr>
        <p:txBody>
          <a:bodyPr anchor="ctr">
            <a:noAutofit/>
          </a:bodyPr>
          <a:lstStyle>
            <a:lvl1pPr marL="45720" indent="0">
              <a:buNone/>
              <a:defRPr sz="20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4644008" y="1844824"/>
            <a:ext cx="4032000" cy="457200"/>
          </a:xfrm>
          <a:solidFill>
            <a:schemeClr val="accent1">
              <a:alpha val="25000"/>
            </a:schemeClr>
          </a:solidFill>
          <a:ln w="12700">
            <a:noFill/>
          </a:ln>
        </p:spPr>
        <p:txBody>
          <a:bodyPr anchor="ctr">
            <a:noAutofit/>
          </a:bodyPr>
          <a:lstStyle>
            <a:lvl1pPr marL="45720" indent="0">
              <a:buNone/>
              <a:defRPr sz="20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2"/>
          </p:nvPr>
        </p:nvSpPr>
        <p:spPr>
          <a:xfrm>
            <a:off x="467544" y="2348880"/>
            <a:ext cx="4032000" cy="35280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4008" y="2348880"/>
            <a:ext cx="4032000" cy="352839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 dirty="0"/>
          </a:p>
        </p:txBody>
      </p:sp>
      <p:sp>
        <p:nvSpPr>
          <p:cNvPr id="26" name="Datumsplatzhalt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9B25DDC-D4D5-4ACE-822D-E5A8D8FAE1DB}" type="datetime1">
              <a:rPr lang="de-DE" smtClean="0"/>
              <a:t>27.11.2017</a:t>
            </a:fld>
            <a:endParaRPr lang="de-DE" dirty="0"/>
          </a:p>
        </p:txBody>
      </p:sp>
      <p:sp>
        <p:nvSpPr>
          <p:cNvPr id="28" name="Fußzeilenplatzhalt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de-DE" dirty="0" smtClean="0"/>
              <a:t>www.km-bw.de</a:t>
            </a:r>
            <a:endParaRPr lang="de-DE" dirty="0"/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066800"/>
          </a:xfrm>
        </p:spPr>
        <p:txBody>
          <a:bodyPr/>
          <a:lstStyle/>
          <a:p>
            <a:r>
              <a:rPr kumimoji="0" lang="de-DE" dirty="0" smtClean="0"/>
              <a:t>Titelmasterformat durch Klicken bearbeiten</a:t>
            </a:r>
            <a:endParaRPr kumimoji="0" lang="en-US" dirty="0"/>
          </a:p>
        </p:txBody>
      </p:sp>
      <p:sp>
        <p:nvSpPr>
          <p:cNvPr id="9" name="Rechteck 8"/>
          <p:cNvSpPr/>
          <p:nvPr userDrawn="1"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rgbClr val="B70017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hteck 10"/>
          <p:cNvSpPr/>
          <p:nvPr userDrawn="1"/>
        </p:nvSpPr>
        <p:spPr>
          <a:xfrm>
            <a:off x="-1409" y="380"/>
            <a:ext cx="9144001" cy="91441"/>
          </a:xfrm>
          <a:prstGeom prst="rect">
            <a:avLst/>
          </a:prstGeom>
          <a:solidFill>
            <a:schemeClr val="accent6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hteck 11"/>
          <p:cNvSpPr/>
          <p:nvPr userDrawn="1"/>
        </p:nvSpPr>
        <p:spPr bwMode="invGray">
          <a:xfrm>
            <a:off x="9044481" y="-2001"/>
            <a:ext cx="27432" cy="396000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Datumsplatzhalter 13"/>
          <p:cNvSpPr txBox="1">
            <a:spLocks/>
          </p:cNvSpPr>
          <p:nvPr userDrawn="1"/>
        </p:nvSpPr>
        <p:spPr>
          <a:xfrm>
            <a:off x="7786800" y="5949280"/>
            <a:ext cx="900000" cy="360000"/>
          </a:xfrm>
          <a:prstGeom prst="rect">
            <a:avLst/>
          </a:prstGeom>
        </p:spPr>
        <p:txBody>
          <a:bodyPr vert="horz"/>
          <a:lstStyle>
            <a:defPPr>
              <a:defRPr lang="de-DE"/>
            </a:defPPr>
            <a:lvl1pPr marL="0" algn="r" defTabSz="914400" rtl="0" eaLnBrk="1" latinLnBrk="0" hangingPunct="1">
              <a:defRPr kumimoji="0" sz="800" kern="12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57544B-67EA-454E-8D77-134FF4203B51}" type="datetime1">
              <a:rPr lang="de-DE" smtClean="0"/>
              <a:pPr/>
              <a:t>27.11.2017</a:t>
            </a:fld>
            <a:endParaRPr lang="de-DE" dirty="0"/>
          </a:p>
        </p:txBody>
      </p:sp>
      <p:sp>
        <p:nvSpPr>
          <p:cNvPr id="16" name="Fußzeilenplatzhalter 2"/>
          <p:cNvSpPr txBox="1">
            <a:spLocks/>
          </p:cNvSpPr>
          <p:nvPr userDrawn="1"/>
        </p:nvSpPr>
        <p:spPr>
          <a:xfrm>
            <a:off x="467544" y="5949280"/>
            <a:ext cx="2700000" cy="360000"/>
          </a:xfrm>
          <a:prstGeom prst="rect">
            <a:avLst/>
          </a:prstGeom>
        </p:spPr>
        <p:txBody>
          <a:bodyPr vert="horz"/>
          <a:lstStyle>
            <a:defPPr>
              <a:defRPr lang="de-DE"/>
            </a:defPPr>
            <a:lvl1pPr marL="0" algn="l" defTabSz="914400" rtl="0" eaLnBrk="1" latinLnBrk="0" hangingPunct="1">
              <a:defRPr kumimoji="0" sz="800" kern="12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www.km-bw.de</a:t>
            </a:r>
            <a:endParaRPr lang="de-DE" dirty="0"/>
          </a:p>
        </p:txBody>
      </p:sp>
      <p:sp>
        <p:nvSpPr>
          <p:cNvPr id="18" name="Rechteck 17"/>
          <p:cNvSpPr/>
          <p:nvPr userDrawn="1"/>
        </p:nvSpPr>
        <p:spPr bwMode="invGray">
          <a:xfrm>
            <a:off x="9084966" y="-2001"/>
            <a:ext cx="57626" cy="396000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Rechteck 18"/>
          <p:cNvSpPr/>
          <p:nvPr userDrawn="1"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Rechteck 19"/>
          <p:cNvSpPr/>
          <p:nvPr userDrawn="1"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Rechteck 20"/>
          <p:cNvSpPr/>
          <p:nvPr userDrawn="1"/>
        </p:nvSpPr>
        <p:spPr bwMode="invGray">
          <a:xfrm>
            <a:off x="8915677" y="380"/>
            <a:ext cx="54864" cy="396000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Rechteck 21"/>
          <p:cNvSpPr/>
          <p:nvPr userDrawn="1"/>
        </p:nvSpPr>
        <p:spPr bwMode="invGray">
          <a:xfrm>
            <a:off x="8975423" y="-2001"/>
            <a:ext cx="27432" cy="396000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pic>
        <p:nvPicPr>
          <p:cNvPr id="23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283" y="5976000"/>
            <a:ext cx="1851434" cy="75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46424-8D73-44DE-8F8B-770703E0B3F5}" type="datetime1">
              <a:rPr lang="de-DE" smtClean="0"/>
              <a:t>27.11.2017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www.km-bw.de</a:t>
            </a:r>
            <a:endParaRPr lang="de-DE" dirty="0"/>
          </a:p>
        </p:txBody>
      </p:sp>
      <p:sp>
        <p:nvSpPr>
          <p:cNvPr id="5" name="Rechteck 4"/>
          <p:cNvSpPr/>
          <p:nvPr userDrawn="1"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rgbClr val="B70017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Rechteck 5"/>
          <p:cNvSpPr/>
          <p:nvPr userDrawn="1"/>
        </p:nvSpPr>
        <p:spPr>
          <a:xfrm>
            <a:off x="-1409" y="380"/>
            <a:ext cx="9144001" cy="91441"/>
          </a:xfrm>
          <a:prstGeom prst="rect">
            <a:avLst/>
          </a:prstGeom>
          <a:solidFill>
            <a:schemeClr val="accent6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Rechteck 6"/>
          <p:cNvSpPr/>
          <p:nvPr userDrawn="1"/>
        </p:nvSpPr>
        <p:spPr bwMode="invGray">
          <a:xfrm>
            <a:off x="9044481" y="-2001"/>
            <a:ext cx="27432" cy="396000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elplatzhalter 21"/>
          <p:cNvSpPr txBox="1">
            <a:spLocks/>
          </p:cNvSpPr>
          <p:nvPr userDrawn="1"/>
        </p:nvSpPr>
        <p:spPr>
          <a:xfrm>
            <a:off x="457200" y="562000"/>
            <a:ext cx="8229600" cy="1066800"/>
          </a:xfrm>
          <a:prstGeom prst="rect">
            <a:avLst/>
          </a:prstGeom>
        </p:spPr>
        <p:txBody>
          <a:bodyPr vert="horz" anchor="ctr">
            <a:normAutofit fontScale="92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ea typeface="+mj-ea"/>
                <a:cs typeface="+mj-cs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10" name="Datumsplatzhalter 13"/>
          <p:cNvSpPr txBox="1">
            <a:spLocks/>
          </p:cNvSpPr>
          <p:nvPr userDrawn="1"/>
        </p:nvSpPr>
        <p:spPr>
          <a:xfrm>
            <a:off x="7786800" y="5949280"/>
            <a:ext cx="900000" cy="360000"/>
          </a:xfrm>
          <a:prstGeom prst="rect">
            <a:avLst/>
          </a:prstGeom>
        </p:spPr>
        <p:txBody>
          <a:bodyPr vert="horz"/>
          <a:lstStyle>
            <a:defPPr>
              <a:defRPr lang="de-DE"/>
            </a:defPPr>
            <a:lvl1pPr marL="0" algn="r" defTabSz="914400" rtl="0" eaLnBrk="1" latinLnBrk="0" hangingPunct="1">
              <a:defRPr kumimoji="0" sz="800" kern="12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57544B-67EA-454E-8D77-134FF4203B51}" type="datetime1">
              <a:rPr lang="de-DE" smtClean="0"/>
              <a:pPr/>
              <a:t>27.11.2017</a:t>
            </a:fld>
            <a:endParaRPr lang="de-DE" dirty="0"/>
          </a:p>
        </p:txBody>
      </p:sp>
      <p:sp>
        <p:nvSpPr>
          <p:cNvPr id="11" name="Fußzeilenplatzhalter 2"/>
          <p:cNvSpPr txBox="1">
            <a:spLocks/>
          </p:cNvSpPr>
          <p:nvPr userDrawn="1"/>
        </p:nvSpPr>
        <p:spPr>
          <a:xfrm>
            <a:off x="467544" y="5949280"/>
            <a:ext cx="2700000" cy="360000"/>
          </a:xfrm>
          <a:prstGeom prst="rect">
            <a:avLst/>
          </a:prstGeom>
        </p:spPr>
        <p:txBody>
          <a:bodyPr vert="horz"/>
          <a:lstStyle>
            <a:defPPr>
              <a:defRPr lang="de-DE"/>
            </a:defPPr>
            <a:lvl1pPr marL="0" algn="l" defTabSz="914400" rtl="0" eaLnBrk="1" latinLnBrk="0" hangingPunct="1">
              <a:defRPr kumimoji="0" sz="800" kern="12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www.km-bw.de</a:t>
            </a:r>
            <a:endParaRPr lang="de-DE" dirty="0"/>
          </a:p>
        </p:txBody>
      </p:sp>
      <p:sp>
        <p:nvSpPr>
          <p:cNvPr id="12" name="Rechteck 11"/>
          <p:cNvSpPr/>
          <p:nvPr userDrawn="1"/>
        </p:nvSpPr>
        <p:spPr bwMode="invGray">
          <a:xfrm>
            <a:off x="9084966" y="-2001"/>
            <a:ext cx="57626" cy="396000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Rechteck 12"/>
          <p:cNvSpPr/>
          <p:nvPr userDrawn="1"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Rechteck 13"/>
          <p:cNvSpPr/>
          <p:nvPr userDrawn="1"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Rechteck 14"/>
          <p:cNvSpPr/>
          <p:nvPr userDrawn="1"/>
        </p:nvSpPr>
        <p:spPr bwMode="invGray">
          <a:xfrm>
            <a:off x="8915677" y="380"/>
            <a:ext cx="54864" cy="396000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6" name="Rechteck 15"/>
          <p:cNvSpPr/>
          <p:nvPr userDrawn="1"/>
        </p:nvSpPr>
        <p:spPr bwMode="invGray">
          <a:xfrm>
            <a:off x="8975423" y="-2001"/>
            <a:ext cx="27432" cy="396000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pic>
        <p:nvPicPr>
          <p:cNvPr id="1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283" y="5976000"/>
            <a:ext cx="1851434" cy="75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1542849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5D255-02AC-4B2F-A7DE-90CF6CDA4535}" type="datetime1">
              <a:rPr lang="de-DE" smtClean="0"/>
              <a:t>27.11.2017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www.km-bw.de</a:t>
            </a:r>
            <a:endParaRPr lang="de-DE" dirty="0"/>
          </a:p>
        </p:txBody>
      </p:sp>
      <p:sp>
        <p:nvSpPr>
          <p:cNvPr id="4" name="Rechteck 3"/>
          <p:cNvSpPr/>
          <p:nvPr userDrawn="1"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rgbClr val="B70017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5" name="Rechteck 4"/>
          <p:cNvSpPr/>
          <p:nvPr userDrawn="1"/>
        </p:nvSpPr>
        <p:spPr>
          <a:xfrm>
            <a:off x="-1409" y="380"/>
            <a:ext cx="9144001" cy="91441"/>
          </a:xfrm>
          <a:prstGeom prst="rect">
            <a:avLst/>
          </a:prstGeom>
          <a:solidFill>
            <a:schemeClr val="accent6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Rechteck 5"/>
          <p:cNvSpPr/>
          <p:nvPr userDrawn="1"/>
        </p:nvSpPr>
        <p:spPr bwMode="invGray">
          <a:xfrm>
            <a:off x="9044481" y="-2001"/>
            <a:ext cx="27432" cy="396000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Datumsplatzhalter 13"/>
          <p:cNvSpPr txBox="1">
            <a:spLocks/>
          </p:cNvSpPr>
          <p:nvPr userDrawn="1"/>
        </p:nvSpPr>
        <p:spPr>
          <a:xfrm>
            <a:off x="7786800" y="5949280"/>
            <a:ext cx="900000" cy="360000"/>
          </a:xfrm>
          <a:prstGeom prst="rect">
            <a:avLst/>
          </a:prstGeom>
        </p:spPr>
        <p:txBody>
          <a:bodyPr vert="horz"/>
          <a:lstStyle>
            <a:defPPr>
              <a:defRPr lang="de-DE"/>
            </a:defPPr>
            <a:lvl1pPr marL="0" algn="r" defTabSz="914400" rtl="0" eaLnBrk="1" latinLnBrk="0" hangingPunct="1">
              <a:defRPr kumimoji="0" sz="800" kern="12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57544B-67EA-454E-8D77-134FF4203B51}" type="datetime1">
              <a:rPr lang="de-DE" smtClean="0"/>
              <a:pPr/>
              <a:t>27.11.2017</a:t>
            </a:fld>
            <a:endParaRPr lang="de-DE" dirty="0"/>
          </a:p>
        </p:txBody>
      </p:sp>
      <p:sp>
        <p:nvSpPr>
          <p:cNvPr id="10" name="Fußzeilenplatzhalter 2"/>
          <p:cNvSpPr txBox="1">
            <a:spLocks/>
          </p:cNvSpPr>
          <p:nvPr userDrawn="1"/>
        </p:nvSpPr>
        <p:spPr>
          <a:xfrm>
            <a:off x="467544" y="5949280"/>
            <a:ext cx="2700000" cy="360000"/>
          </a:xfrm>
          <a:prstGeom prst="rect">
            <a:avLst/>
          </a:prstGeom>
        </p:spPr>
        <p:txBody>
          <a:bodyPr vert="horz"/>
          <a:lstStyle>
            <a:defPPr>
              <a:defRPr lang="de-DE"/>
            </a:defPPr>
            <a:lvl1pPr marL="0" algn="l" defTabSz="914400" rtl="0" eaLnBrk="1" latinLnBrk="0" hangingPunct="1">
              <a:defRPr kumimoji="0" sz="800" kern="12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www.km-bw.de</a:t>
            </a:r>
            <a:endParaRPr lang="de-DE" dirty="0"/>
          </a:p>
        </p:txBody>
      </p:sp>
      <p:sp>
        <p:nvSpPr>
          <p:cNvPr id="11" name="Rechteck 10"/>
          <p:cNvSpPr/>
          <p:nvPr userDrawn="1"/>
        </p:nvSpPr>
        <p:spPr bwMode="invGray">
          <a:xfrm>
            <a:off x="9084966" y="-2001"/>
            <a:ext cx="57626" cy="396000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hteck 11"/>
          <p:cNvSpPr/>
          <p:nvPr userDrawn="1"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Rechteck 12"/>
          <p:cNvSpPr/>
          <p:nvPr userDrawn="1"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Rechteck 13"/>
          <p:cNvSpPr/>
          <p:nvPr userDrawn="1"/>
        </p:nvSpPr>
        <p:spPr bwMode="invGray">
          <a:xfrm>
            <a:off x="8915677" y="380"/>
            <a:ext cx="54864" cy="396000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Rechteck 14"/>
          <p:cNvSpPr/>
          <p:nvPr userDrawn="1"/>
        </p:nvSpPr>
        <p:spPr bwMode="invGray">
          <a:xfrm>
            <a:off x="8975423" y="-2001"/>
            <a:ext cx="27432" cy="396000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pic>
        <p:nvPicPr>
          <p:cNvPr id="1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283" y="5976000"/>
            <a:ext cx="1851434" cy="75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64088" y="764704"/>
            <a:ext cx="3383280" cy="792088"/>
          </a:xfrm>
        </p:spPr>
        <p:txBody>
          <a:bodyPr anchor="b">
            <a:noAutofit/>
          </a:bodyPr>
          <a:lstStyle>
            <a:lvl1pPr algn="l">
              <a:buNone/>
              <a:defRPr sz="2400" b="1"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5364088" y="1628801"/>
            <a:ext cx="3383280" cy="4248472"/>
          </a:xfrm>
        </p:spPr>
        <p:txBody>
          <a:bodyPr>
            <a:normAutofit/>
          </a:bodyPr>
          <a:lstStyle>
            <a:lvl1pPr marL="9144" indent="0">
              <a:buNone/>
              <a:defRPr sz="20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467544" y="764704"/>
            <a:ext cx="4787208" cy="5112568"/>
          </a:xfr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7847368" y="5949280"/>
            <a:ext cx="900000" cy="360000"/>
          </a:xfrm>
        </p:spPr>
        <p:txBody>
          <a:bodyPr/>
          <a:lstStyle/>
          <a:p>
            <a:fld id="{0A30DFCC-374D-4F82-9995-97FD21ADCAB9}" type="datetime1">
              <a:rPr lang="de-DE" smtClean="0"/>
              <a:t>27.11.2017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www.km-bw.de</a:t>
            </a:r>
            <a:endParaRPr lang="de-DE" dirty="0"/>
          </a:p>
        </p:txBody>
      </p:sp>
      <p:sp>
        <p:nvSpPr>
          <p:cNvPr id="7" name="Rechteck 6"/>
          <p:cNvSpPr/>
          <p:nvPr userDrawn="1"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rgbClr val="B70017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hteck 7"/>
          <p:cNvSpPr/>
          <p:nvPr userDrawn="1"/>
        </p:nvSpPr>
        <p:spPr>
          <a:xfrm>
            <a:off x="-1409" y="380"/>
            <a:ext cx="9144001" cy="91441"/>
          </a:xfrm>
          <a:prstGeom prst="rect">
            <a:avLst/>
          </a:prstGeom>
          <a:solidFill>
            <a:schemeClr val="accent6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hteck 8"/>
          <p:cNvSpPr/>
          <p:nvPr userDrawn="1"/>
        </p:nvSpPr>
        <p:spPr bwMode="invGray">
          <a:xfrm>
            <a:off x="9044481" y="-2001"/>
            <a:ext cx="27432" cy="396000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Datumsplatzhalter 13"/>
          <p:cNvSpPr txBox="1">
            <a:spLocks/>
          </p:cNvSpPr>
          <p:nvPr userDrawn="1"/>
        </p:nvSpPr>
        <p:spPr>
          <a:xfrm>
            <a:off x="7786800" y="5949280"/>
            <a:ext cx="900000" cy="360000"/>
          </a:xfrm>
          <a:prstGeom prst="rect">
            <a:avLst/>
          </a:prstGeom>
        </p:spPr>
        <p:txBody>
          <a:bodyPr vert="horz"/>
          <a:lstStyle>
            <a:defPPr>
              <a:defRPr lang="de-DE"/>
            </a:defPPr>
            <a:lvl1pPr marL="0" algn="r" defTabSz="914400" rtl="0" eaLnBrk="1" latinLnBrk="0" hangingPunct="1">
              <a:defRPr kumimoji="0" sz="800" kern="12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57544B-67EA-454E-8D77-134FF4203B51}" type="datetime1">
              <a:rPr lang="de-DE" smtClean="0"/>
              <a:pPr/>
              <a:t>27.11.2017</a:t>
            </a:fld>
            <a:endParaRPr lang="de-DE" dirty="0"/>
          </a:p>
        </p:txBody>
      </p:sp>
      <p:sp>
        <p:nvSpPr>
          <p:cNvPr id="13" name="Fußzeilenplatzhalter 2"/>
          <p:cNvSpPr txBox="1">
            <a:spLocks/>
          </p:cNvSpPr>
          <p:nvPr userDrawn="1"/>
        </p:nvSpPr>
        <p:spPr>
          <a:xfrm>
            <a:off x="467544" y="5949280"/>
            <a:ext cx="2700000" cy="360000"/>
          </a:xfrm>
          <a:prstGeom prst="rect">
            <a:avLst/>
          </a:prstGeom>
        </p:spPr>
        <p:txBody>
          <a:bodyPr vert="horz"/>
          <a:lstStyle>
            <a:defPPr>
              <a:defRPr lang="de-DE"/>
            </a:defPPr>
            <a:lvl1pPr marL="0" algn="l" defTabSz="914400" rtl="0" eaLnBrk="1" latinLnBrk="0" hangingPunct="1">
              <a:defRPr kumimoji="0" sz="800" kern="12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www.km-bw.de</a:t>
            </a:r>
            <a:endParaRPr lang="de-DE" dirty="0"/>
          </a:p>
        </p:txBody>
      </p:sp>
      <p:sp>
        <p:nvSpPr>
          <p:cNvPr id="14" name="Rechteck 13"/>
          <p:cNvSpPr/>
          <p:nvPr userDrawn="1"/>
        </p:nvSpPr>
        <p:spPr bwMode="invGray">
          <a:xfrm>
            <a:off x="9084966" y="-2001"/>
            <a:ext cx="57626" cy="396000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Rechteck 14"/>
          <p:cNvSpPr/>
          <p:nvPr userDrawn="1"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6" name="Rechteck 15"/>
          <p:cNvSpPr/>
          <p:nvPr userDrawn="1"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7" name="Rechteck 16"/>
          <p:cNvSpPr/>
          <p:nvPr userDrawn="1"/>
        </p:nvSpPr>
        <p:spPr bwMode="invGray">
          <a:xfrm>
            <a:off x="8915677" y="380"/>
            <a:ext cx="54864" cy="396000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Rechteck 17"/>
          <p:cNvSpPr/>
          <p:nvPr userDrawn="1"/>
        </p:nvSpPr>
        <p:spPr bwMode="invGray">
          <a:xfrm>
            <a:off x="8975423" y="-2001"/>
            <a:ext cx="27432" cy="396000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pic>
        <p:nvPicPr>
          <p:cNvPr id="19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283" y="5976000"/>
            <a:ext cx="1851434" cy="75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hteck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rgbClr val="B70017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Rechteck 29"/>
          <p:cNvSpPr/>
          <p:nvPr/>
        </p:nvSpPr>
        <p:spPr>
          <a:xfrm>
            <a:off x="-1409" y="380"/>
            <a:ext cx="9144001" cy="91441"/>
          </a:xfrm>
          <a:prstGeom prst="rect">
            <a:avLst/>
          </a:prstGeom>
          <a:solidFill>
            <a:schemeClr val="accent6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hteck 35"/>
          <p:cNvSpPr/>
          <p:nvPr/>
        </p:nvSpPr>
        <p:spPr bwMode="invGray">
          <a:xfrm>
            <a:off x="9044481" y="-2001"/>
            <a:ext cx="27432" cy="396000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elplatzhalter 21"/>
          <p:cNvSpPr>
            <a:spLocks noGrp="1"/>
          </p:cNvSpPr>
          <p:nvPr>
            <p:ph type="title"/>
          </p:nvPr>
        </p:nvSpPr>
        <p:spPr>
          <a:xfrm>
            <a:off x="457200" y="562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de-DE" dirty="0" smtClean="0"/>
              <a:t>Titelmasterformat durch Klicken bearbeiten</a:t>
            </a:r>
            <a:endParaRPr kumimoji="0" lang="en-US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idx="1"/>
          </p:nvPr>
        </p:nvSpPr>
        <p:spPr>
          <a:xfrm>
            <a:off x="457200" y="1700808"/>
            <a:ext cx="8229600" cy="403244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de-DE" dirty="0" smtClean="0"/>
              <a:t>Textmasterformat bearbeiten</a:t>
            </a:r>
          </a:p>
          <a:p>
            <a:pPr lvl="1" eaLnBrk="1" latinLnBrk="0" hangingPunct="1"/>
            <a:r>
              <a:rPr kumimoji="0" lang="de-DE" dirty="0" smtClean="0"/>
              <a:t>Zweite Ebene</a:t>
            </a:r>
          </a:p>
          <a:p>
            <a:pPr lvl="2" eaLnBrk="1" latinLnBrk="0" hangingPunct="1"/>
            <a:r>
              <a:rPr kumimoji="0" lang="de-DE" dirty="0" smtClean="0"/>
              <a:t>Dritte Ebene</a:t>
            </a:r>
          </a:p>
          <a:p>
            <a:pPr lvl="3" eaLnBrk="1" latinLnBrk="0" hangingPunct="1"/>
            <a:r>
              <a:rPr kumimoji="0" lang="de-DE" dirty="0" smtClean="0"/>
              <a:t>Vierte Ebene</a:t>
            </a:r>
          </a:p>
          <a:p>
            <a:pPr lvl="4" eaLnBrk="1" latinLnBrk="0" hangingPunct="1"/>
            <a:r>
              <a:rPr kumimoji="0" lang="de-DE" dirty="0" smtClean="0"/>
              <a:t>Fünfte Ebene</a:t>
            </a:r>
            <a:endParaRPr kumimoji="0" lang="en-US" dirty="0"/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2"/>
          </p:nvPr>
        </p:nvSpPr>
        <p:spPr>
          <a:xfrm>
            <a:off x="7786800" y="5949280"/>
            <a:ext cx="900000" cy="3600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157544B-67EA-454E-8D77-134FF4203B51}" type="datetime1">
              <a:rPr lang="de-DE" smtClean="0"/>
              <a:t>27.11.2017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467544" y="5949280"/>
            <a:ext cx="2700000" cy="3600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 smtClean="0"/>
              <a:t>www.km-bw.de</a:t>
            </a:r>
            <a:endParaRPr lang="de-DE" dirty="0"/>
          </a:p>
        </p:txBody>
      </p:sp>
      <p:sp>
        <p:nvSpPr>
          <p:cNvPr id="35" name="Rechteck 34"/>
          <p:cNvSpPr/>
          <p:nvPr/>
        </p:nvSpPr>
        <p:spPr bwMode="invGray">
          <a:xfrm>
            <a:off x="9084966" y="-2001"/>
            <a:ext cx="57626" cy="396000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Rechteck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hteck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9" name="Rechteck 38"/>
          <p:cNvSpPr/>
          <p:nvPr/>
        </p:nvSpPr>
        <p:spPr bwMode="invGray">
          <a:xfrm>
            <a:off x="8915677" y="380"/>
            <a:ext cx="54864" cy="396000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8" name="Rechteck 37"/>
          <p:cNvSpPr/>
          <p:nvPr/>
        </p:nvSpPr>
        <p:spPr bwMode="invGray">
          <a:xfrm>
            <a:off x="8975423" y="-2001"/>
            <a:ext cx="27432" cy="396000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283" y="5976000"/>
            <a:ext cx="1851434" cy="75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8" r:id="rId3"/>
    <p:sldLayoutId id="2147483679" r:id="rId4"/>
    <p:sldLayoutId id="2147483686" r:id="rId5"/>
    <p:sldLayoutId id="2147483681" r:id="rId6"/>
    <p:sldLayoutId id="2147483682" r:id="rId7"/>
  </p:sldLayoutIdLst>
  <p:transition>
    <p:pull dir="r"/>
  </p:transition>
  <p:timing>
    <p:tnLst>
      <p:par>
        <p:cTn id="1" dur="indefinite" restart="never" nodeType="tmRoot"/>
      </p:par>
    </p:tnLst>
  </p:timing>
  <p:hf sldNum="0" hdr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1">
              <a:lumMod val="75000"/>
              <a:lumOff val="25000"/>
            </a:schemeClr>
          </a:solidFill>
          <a:latin typeface="Garamond" panose="02020404030301010803" pitchFamily="18" charset="0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tx1">
            <a:lumMod val="65000"/>
            <a:lumOff val="35000"/>
          </a:schemeClr>
        </a:buClr>
        <a:buFont typeface="Arial" pitchFamily="34" charset="0"/>
        <a:buChar char="•"/>
        <a:defRPr kumimoji="0" sz="24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58368" indent="-246888" algn="l" rtl="0" eaLnBrk="1" latinLnBrk="0" hangingPunct="1">
        <a:spcBef>
          <a:spcPts val="300"/>
        </a:spcBef>
        <a:buClr>
          <a:schemeClr val="tx1">
            <a:lumMod val="65000"/>
            <a:lumOff val="35000"/>
          </a:schemeClr>
        </a:buClr>
        <a:buFont typeface="Arial" pitchFamily="34" charset="0"/>
        <a:buChar char="•"/>
        <a:defRPr kumimoji="0" sz="24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23544" indent="-219456" algn="l" rtl="0" eaLnBrk="1" latinLnBrk="0" hangingPunct="1">
        <a:spcBef>
          <a:spcPts val="300"/>
        </a:spcBef>
        <a:buClr>
          <a:schemeClr val="tx1">
            <a:lumMod val="65000"/>
            <a:lumOff val="35000"/>
          </a:schemeClr>
        </a:buClr>
        <a:buFont typeface="Arial" pitchFamily="34" charset="0"/>
        <a:buChar char="•"/>
        <a:defRPr kumimoji="0" sz="20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179576" indent="-201168" algn="l" rtl="0" eaLnBrk="1" latinLnBrk="0" hangingPunct="1">
        <a:spcBef>
          <a:spcPts val="300"/>
        </a:spcBef>
        <a:buClr>
          <a:schemeClr val="tx1">
            <a:lumMod val="65000"/>
            <a:lumOff val="35000"/>
          </a:schemeClr>
        </a:buClr>
        <a:buFont typeface="Arial" pitchFamily="34" charset="0"/>
        <a:buChar char="•"/>
        <a:defRPr kumimoji="0" sz="20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389888" indent="-182880" algn="l" rtl="0" eaLnBrk="1" latinLnBrk="0" hangingPunct="1">
        <a:spcBef>
          <a:spcPts val="300"/>
        </a:spcBef>
        <a:buClr>
          <a:schemeClr val="tx1">
            <a:lumMod val="65000"/>
            <a:lumOff val="35000"/>
          </a:schemeClr>
        </a:buClr>
        <a:buFont typeface="Arial" pitchFamily="34" charset="0"/>
        <a:buChar char="•"/>
        <a:defRPr kumimoji="0" sz="18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m-bw.de/" TargetMode="External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hyperlink" Target="http://www.bildungsnavi-bw.de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Auf die Grundschule 				aufbauende </a:t>
            </a:r>
            <a:r>
              <a:rPr lang="de-DE" dirty="0" smtClean="0"/>
              <a:t>Schularten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de-DE" sz="2000" dirty="0" smtClean="0">
                <a:solidFill>
                  <a:schemeClr val="accent5">
                    <a:lumMod val="50000"/>
                  </a:schemeClr>
                </a:solidFill>
              </a:rPr>
              <a:t>Ministerium für Kultus, Jugend und Sport</a:t>
            </a:r>
          </a:p>
          <a:p>
            <a:endParaRPr lang="de-DE" sz="2000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de-DE" sz="2000" dirty="0" smtClean="0">
                <a:solidFill>
                  <a:schemeClr val="accent5">
                    <a:lumMod val="50000"/>
                  </a:schemeClr>
                </a:solidFill>
              </a:rPr>
              <a:t>Informationsveranstaltung der Grundschule für Eltern </a:t>
            </a:r>
            <a:endParaRPr lang="de-DE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 smtClean="0"/>
              <a:t>www.km-bw.de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27544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468313" y="4725144"/>
            <a:ext cx="8380411" cy="288040"/>
          </a:xfrm>
          <a:prstGeom prst="rect">
            <a:avLst/>
          </a:prstGeom>
          <a:solidFill>
            <a:srgbClr val="1EAEBD">
              <a:alpha val="1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4" name="Rechteck 13"/>
          <p:cNvSpPr/>
          <p:nvPr/>
        </p:nvSpPr>
        <p:spPr>
          <a:xfrm>
            <a:off x="468313" y="5085176"/>
            <a:ext cx="8380411" cy="288040"/>
          </a:xfrm>
          <a:prstGeom prst="rect">
            <a:avLst/>
          </a:prstGeom>
          <a:solidFill>
            <a:srgbClr val="1EAEBD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5" name="Rechteck 14"/>
          <p:cNvSpPr/>
          <p:nvPr/>
        </p:nvSpPr>
        <p:spPr>
          <a:xfrm>
            <a:off x="468313" y="5445216"/>
            <a:ext cx="8380411" cy="288040"/>
          </a:xfrm>
          <a:prstGeom prst="rect">
            <a:avLst/>
          </a:prstGeom>
          <a:solidFill>
            <a:srgbClr val="1EAEBD">
              <a:alpha val="1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www.km-bw.de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dirty="0" smtClean="0"/>
              <a:t>Folie10</a:t>
            </a:r>
            <a:endParaRPr lang="de-DE" dirty="0"/>
          </a:p>
        </p:txBody>
      </p:sp>
      <p:sp>
        <p:nvSpPr>
          <p:cNvPr id="9" name="Titel 3"/>
          <p:cNvSpPr txBox="1">
            <a:spLocks/>
          </p:cNvSpPr>
          <p:nvPr/>
        </p:nvSpPr>
        <p:spPr>
          <a:xfrm>
            <a:off x="457200" y="562000"/>
            <a:ext cx="8229600" cy="70676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ea typeface="+mj-ea"/>
                <a:cs typeface="+mj-cs"/>
              </a:defRPr>
            </a:lvl1pPr>
          </a:lstStyle>
          <a:p>
            <a:r>
              <a:rPr lang="de-DE" sz="3200" dirty="0" smtClean="0"/>
              <a:t>Die Realschule</a:t>
            </a:r>
            <a:endParaRPr lang="de-DE" sz="3200" dirty="0"/>
          </a:p>
        </p:txBody>
      </p:sp>
      <p:graphicFrame>
        <p:nvGraphicFramePr>
          <p:cNvPr id="12" name="Tabel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7755751"/>
              </p:ext>
            </p:extLst>
          </p:nvPr>
        </p:nvGraphicFramePr>
        <p:xfrm>
          <a:off x="544105" y="4692744"/>
          <a:ext cx="7935433" cy="1112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52393"/>
                <a:gridCol w="6783040"/>
              </a:tblGrid>
              <a:tr h="370840">
                <a:tc gridSpan="2">
                  <a:txBody>
                    <a:bodyPr/>
                    <a:lstStyle/>
                    <a:p>
                      <a:r>
                        <a:rPr kumimoji="0" lang="de-DE" sz="16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/>
                          <a:cs typeface="Arial"/>
                        </a:rPr>
                        <a:t>Mögliche Abschlüsse</a:t>
                      </a:r>
                      <a:r>
                        <a:rPr lang="de-DE" sz="16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/>
                          <a:cs typeface="Arial"/>
                        </a:rPr>
                        <a:t> </a:t>
                      </a:r>
                      <a:endParaRPr lang="de-DE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lvl="1" indent="0" algn="l" rtl="0" eaLnBrk="1" latinLnBrk="0" hangingPunct="1">
                        <a:spcBef>
                          <a:spcPts val="300"/>
                        </a:spcBef>
                        <a:buClr>
                          <a:schemeClr val="tx1">
                            <a:lumMod val="65000"/>
                            <a:lumOff val="35000"/>
                          </a:schemeClr>
                        </a:buClr>
                        <a:buFont typeface="Arial" pitchFamily="34" charset="0"/>
                        <a:buNone/>
                      </a:pPr>
                      <a:r>
                        <a:rPr kumimoji="0" lang="de-DE" sz="16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/>
                          <a:cs typeface="Arial"/>
                        </a:rPr>
                        <a:t>Klasse 9</a:t>
                      </a:r>
                      <a:endParaRPr kumimoji="0" lang="de-DE" sz="16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/>
                          <a:cs typeface="Arial"/>
                        </a:rPr>
                        <a:t>Hauptschulabschluss</a:t>
                      </a:r>
                      <a:endParaRPr lang="de-DE" sz="1600" b="0" strike="sng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/>
                          <a:cs typeface="Arial"/>
                        </a:rPr>
                        <a:t>Klasse 10</a:t>
                      </a:r>
                      <a:endParaRPr lang="de-DE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/>
                          <a:cs typeface="Arial"/>
                        </a:rPr>
                        <a:t>Realschulabschluss (Mittlerer Bildungsabschluss)</a:t>
                      </a:r>
                      <a:endParaRPr lang="de-DE" sz="16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Abgerundetes Rechteck 9"/>
          <p:cNvSpPr/>
          <p:nvPr/>
        </p:nvSpPr>
        <p:spPr>
          <a:xfrm>
            <a:off x="5435700" y="1988092"/>
            <a:ext cx="3216466" cy="2070844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Wahlpflichtfächer </a:t>
            </a:r>
          </a:p>
          <a:p>
            <a:pPr lvl="0"/>
            <a:endParaRPr lang="de-DE" sz="200" dirty="0" smtClean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  <a:p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ab Klasse 6</a:t>
            </a:r>
          </a:p>
          <a:p>
            <a:pPr marL="285750" indent="-285750">
              <a:buFont typeface="Arial"/>
              <a:buChar char="•"/>
            </a:pPr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2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. </a:t>
            </a:r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Fremdsprache </a:t>
            </a:r>
            <a:b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</a:br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(i. d. R. Französisch)</a:t>
            </a:r>
          </a:p>
          <a:p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ab Klasse 7</a:t>
            </a:r>
            <a:endParaRPr lang="de-DE" sz="16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Technik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Alltagskultur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, Ernährung</a:t>
            </a:r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, </a:t>
            </a:r>
            <a:b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</a:br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Soziales 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(AES</a:t>
            </a:r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)</a:t>
            </a:r>
            <a:endParaRPr lang="de-DE" sz="16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6" name="Rechteck 15"/>
          <p:cNvSpPr/>
          <p:nvPr/>
        </p:nvSpPr>
        <p:spPr>
          <a:xfrm>
            <a:off x="468313" y="1484784"/>
            <a:ext cx="8380412" cy="45719"/>
          </a:xfrm>
          <a:prstGeom prst="rect">
            <a:avLst/>
          </a:prstGeom>
          <a:solidFill>
            <a:srgbClr val="1EAEB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1" name="Richtungspfeil 20"/>
          <p:cNvSpPr/>
          <p:nvPr/>
        </p:nvSpPr>
        <p:spPr>
          <a:xfrm>
            <a:off x="5364341" y="1988092"/>
            <a:ext cx="122680" cy="380353"/>
          </a:xfrm>
          <a:prstGeom prst="homePlate">
            <a:avLst>
              <a:gd name="adj" fmla="val 99383"/>
            </a:avLst>
          </a:prstGeom>
          <a:solidFill>
            <a:srgbClr val="1EAEBD">
              <a:alpha val="6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2" name="Freeform 51"/>
          <p:cNvSpPr>
            <a:spLocks/>
          </p:cNvSpPr>
          <p:nvPr/>
        </p:nvSpPr>
        <p:spPr bwMode="auto">
          <a:xfrm>
            <a:off x="495300" y="1993900"/>
            <a:ext cx="1385888" cy="254000"/>
          </a:xfrm>
          <a:custGeom>
            <a:avLst/>
            <a:gdLst>
              <a:gd name="T0" fmla="*/ 0 w 1451"/>
              <a:gd name="T1" fmla="*/ 0 h 265"/>
              <a:gd name="T2" fmla="*/ 0 w 1451"/>
              <a:gd name="T3" fmla="*/ 0 h 265"/>
              <a:gd name="T4" fmla="*/ 1451 w 1451"/>
              <a:gd name="T5" fmla="*/ 0 h 265"/>
              <a:gd name="T6" fmla="*/ 1451 w 1451"/>
              <a:gd name="T7" fmla="*/ 265 h 265"/>
              <a:gd name="T8" fmla="*/ 0 w 1451"/>
              <a:gd name="T9" fmla="*/ 265 h 265"/>
              <a:gd name="T10" fmla="*/ 0 w 1451"/>
              <a:gd name="T11" fmla="*/ 0 h 2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51" h="265">
                <a:moveTo>
                  <a:pt x="0" y="0"/>
                </a:moveTo>
                <a:lnTo>
                  <a:pt x="0" y="0"/>
                </a:lnTo>
                <a:lnTo>
                  <a:pt x="1451" y="0"/>
                </a:lnTo>
                <a:lnTo>
                  <a:pt x="1451" y="265"/>
                </a:lnTo>
                <a:lnTo>
                  <a:pt x="0" y="265"/>
                </a:lnTo>
                <a:lnTo>
                  <a:pt x="0" y="0"/>
                </a:lnTo>
                <a:close/>
              </a:path>
            </a:pathLst>
          </a:custGeom>
          <a:solidFill>
            <a:srgbClr val="ECF7F7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sp>
        <p:nvSpPr>
          <p:cNvPr id="63" name="Freeform 52"/>
          <p:cNvSpPr>
            <a:spLocks noEditPoints="1"/>
          </p:cNvSpPr>
          <p:nvPr/>
        </p:nvSpPr>
        <p:spPr bwMode="auto">
          <a:xfrm>
            <a:off x="482600" y="1981200"/>
            <a:ext cx="1411288" cy="277813"/>
          </a:xfrm>
          <a:custGeom>
            <a:avLst/>
            <a:gdLst>
              <a:gd name="T0" fmla="*/ 0 w 1478"/>
              <a:gd name="T1" fmla="*/ 0 h 291"/>
              <a:gd name="T2" fmla="*/ 0 w 1478"/>
              <a:gd name="T3" fmla="*/ 0 h 291"/>
              <a:gd name="T4" fmla="*/ 1478 w 1478"/>
              <a:gd name="T5" fmla="*/ 0 h 291"/>
              <a:gd name="T6" fmla="*/ 1478 w 1478"/>
              <a:gd name="T7" fmla="*/ 291 h 291"/>
              <a:gd name="T8" fmla="*/ 0 w 1478"/>
              <a:gd name="T9" fmla="*/ 291 h 291"/>
              <a:gd name="T10" fmla="*/ 0 w 1478"/>
              <a:gd name="T11" fmla="*/ 0 h 291"/>
              <a:gd name="T12" fmla="*/ 1471 w 1478"/>
              <a:gd name="T13" fmla="*/ 285 h 291"/>
              <a:gd name="T14" fmla="*/ 1471 w 1478"/>
              <a:gd name="T15" fmla="*/ 285 h 291"/>
              <a:gd name="T16" fmla="*/ 1471 w 1478"/>
              <a:gd name="T17" fmla="*/ 278 h 291"/>
              <a:gd name="T18" fmla="*/ 1471 w 1478"/>
              <a:gd name="T19" fmla="*/ 285 h 291"/>
              <a:gd name="T20" fmla="*/ 13 w 1478"/>
              <a:gd name="T21" fmla="*/ 278 h 291"/>
              <a:gd name="T22" fmla="*/ 13 w 1478"/>
              <a:gd name="T23" fmla="*/ 278 h 291"/>
              <a:gd name="T24" fmla="*/ 1464 w 1478"/>
              <a:gd name="T25" fmla="*/ 278 h 291"/>
              <a:gd name="T26" fmla="*/ 1464 w 1478"/>
              <a:gd name="T27" fmla="*/ 13 h 291"/>
              <a:gd name="T28" fmla="*/ 13 w 1478"/>
              <a:gd name="T29" fmla="*/ 13 h 291"/>
              <a:gd name="T30" fmla="*/ 13 w 1478"/>
              <a:gd name="T31" fmla="*/ 278 h 2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478" h="291">
                <a:moveTo>
                  <a:pt x="0" y="0"/>
                </a:moveTo>
                <a:lnTo>
                  <a:pt x="0" y="0"/>
                </a:lnTo>
                <a:lnTo>
                  <a:pt x="1478" y="0"/>
                </a:lnTo>
                <a:lnTo>
                  <a:pt x="1478" y="291"/>
                </a:lnTo>
                <a:lnTo>
                  <a:pt x="0" y="291"/>
                </a:lnTo>
                <a:lnTo>
                  <a:pt x="0" y="0"/>
                </a:lnTo>
                <a:close/>
                <a:moveTo>
                  <a:pt x="1471" y="285"/>
                </a:moveTo>
                <a:lnTo>
                  <a:pt x="1471" y="285"/>
                </a:lnTo>
                <a:lnTo>
                  <a:pt x="1471" y="278"/>
                </a:lnTo>
                <a:lnTo>
                  <a:pt x="1471" y="285"/>
                </a:lnTo>
                <a:close/>
                <a:moveTo>
                  <a:pt x="13" y="278"/>
                </a:moveTo>
                <a:lnTo>
                  <a:pt x="13" y="278"/>
                </a:lnTo>
                <a:lnTo>
                  <a:pt x="1464" y="278"/>
                </a:lnTo>
                <a:lnTo>
                  <a:pt x="1464" y="13"/>
                </a:lnTo>
                <a:lnTo>
                  <a:pt x="13" y="13"/>
                </a:lnTo>
                <a:lnTo>
                  <a:pt x="13" y="278"/>
                </a:lnTo>
                <a:close/>
              </a:path>
            </a:pathLst>
          </a:custGeom>
          <a:solidFill>
            <a:srgbClr val="ECF7F7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sp>
        <p:nvSpPr>
          <p:cNvPr id="64" name="Freeform 53"/>
          <p:cNvSpPr>
            <a:spLocks/>
          </p:cNvSpPr>
          <p:nvPr/>
        </p:nvSpPr>
        <p:spPr bwMode="auto">
          <a:xfrm>
            <a:off x="495300" y="2357438"/>
            <a:ext cx="2735263" cy="252413"/>
          </a:xfrm>
          <a:custGeom>
            <a:avLst/>
            <a:gdLst>
              <a:gd name="T0" fmla="*/ 0 w 2865"/>
              <a:gd name="T1" fmla="*/ 0 h 264"/>
              <a:gd name="T2" fmla="*/ 0 w 2865"/>
              <a:gd name="T3" fmla="*/ 0 h 264"/>
              <a:gd name="T4" fmla="*/ 2865 w 2865"/>
              <a:gd name="T5" fmla="*/ 0 h 264"/>
              <a:gd name="T6" fmla="*/ 2865 w 2865"/>
              <a:gd name="T7" fmla="*/ 264 h 264"/>
              <a:gd name="T8" fmla="*/ 0 w 2865"/>
              <a:gd name="T9" fmla="*/ 264 h 264"/>
              <a:gd name="T10" fmla="*/ 0 w 2865"/>
              <a:gd name="T11" fmla="*/ 0 h 2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65" h="264">
                <a:moveTo>
                  <a:pt x="0" y="0"/>
                </a:moveTo>
                <a:lnTo>
                  <a:pt x="0" y="0"/>
                </a:lnTo>
                <a:lnTo>
                  <a:pt x="2865" y="0"/>
                </a:lnTo>
                <a:lnTo>
                  <a:pt x="2865" y="264"/>
                </a:lnTo>
                <a:lnTo>
                  <a:pt x="0" y="264"/>
                </a:lnTo>
                <a:lnTo>
                  <a:pt x="0" y="0"/>
                </a:lnTo>
                <a:close/>
              </a:path>
            </a:pathLst>
          </a:custGeom>
          <a:solidFill>
            <a:srgbClr val="ECF7F7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sp>
        <p:nvSpPr>
          <p:cNvPr id="65" name="Freeform 54"/>
          <p:cNvSpPr>
            <a:spLocks noEditPoints="1"/>
          </p:cNvSpPr>
          <p:nvPr/>
        </p:nvSpPr>
        <p:spPr bwMode="auto">
          <a:xfrm>
            <a:off x="482600" y="2343150"/>
            <a:ext cx="2760663" cy="279400"/>
          </a:xfrm>
          <a:custGeom>
            <a:avLst/>
            <a:gdLst>
              <a:gd name="T0" fmla="*/ 0 w 2891"/>
              <a:gd name="T1" fmla="*/ 0 h 292"/>
              <a:gd name="T2" fmla="*/ 0 w 2891"/>
              <a:gd name="T3" fmla="*/ 0 h 292"/>
              <a:gd name="T4" fmla="*/ 2891 w 2891"/>
              <a:gd name="T5" fmla="*/ 0 h 292"/>
              <a:gd name="T6" fmla="*/ 2891 w 2891"/>
              <a:gd name="T7" fmla="*/ 292 h 292"/>
              <a:gd name="T8" fmla="*/ 0 w 2891"/>
              <a:gd name="T9" fmla="*/ 292 h 292"/>
              <a:gd name="T10" fmla="*/ 0 w 2891"/>
              <a:gd name="T11" fmla="*/ 0 h 292"/>
              <a:gd name="T12" fmla="*/ 2884 w 2891"/>
              <a:gd name="T13" fmla="*/ 285 h 292"/>
              <a:gd name="T14" fmla="*/ 2884 w 2891"/>
              <a:gd name="T15" fmla="*/ 285 h 292"/>
              <a:gd name="T16" fmla="*/ 2884 w 2891"/>
              <a:gd name="T17" fmla="*/ 278 h 292"/>
              <a:gd name="T18" fmla="*/ 2884 w 2891"/>
              <a:gd name="T19" fmla="*/ 285 h 292"/>
              <a:gd name="T20" fmla="*/ 13 w 2891"/>
              <a:gd name="T21" fmla="*/ 278 h 292"/>
              <a:gd name="T22" fmla="*/ 13 w 2891"/>
              <a:gd name="T23" fmla="*/ 278 h 292"/>
              <a:gd name="T24" fmla="*/ 2878 w 2891"/>
              <a:gd name="T25" fmla="*/ 278 h 292"/>
              <a:gd name="T26" fmla="*/ 2878 w 2891"/>
              <a:gd name="T27" fmla="*/ 14 h 292"/>
              <a:gd name="T28" fmla="*/ 13 w 2891"/>
              <a:gd name="T29" fmla="*/ 14 h 292"/>
              <a:gd name="T30" fmla="*/ 13 w 2891"/>
              <a:gd name="T31" fmla="*/ 278 h 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891" h="292">
                <a:moveTo>
                  <a:pt x="0" y="0"/>
                </a:moveTo>
                <a:lnTo>
                  <a:pt x="0" y="0"/>
                </a:lnTo>
                <a:lnTo>
                  <a:pt x="2891" y="0"/>
                </a:lnTo>
                <a:lnTo>
                  <a:pt x="2891" y="292"/>
                </a:lnTo>
                <a:lnTo>
                  <a:pt x="0" y="292"/>
                </a:lnTo>
                <a:lnTo>
                  <a:pt x="0" y="0"/>
                </a:lnTo>
                <a:close/>
                <a:moveTo>
                  <a:pt x="2884" y="285"/>
                </a:moveTo>
                <a:lnTo>
                  <a:pt x="2884" y="285"/>
                </a:lnTo>
                <a:lnTo>
                  <a:pt x="2884" y="278"/>
                </a:lnTo>
                <a:lnTo>
                  <a:pt x="2884" y="285"/>
                </a:lnTo>
                <a:close/>
                <a:moveTo>
                  <a:pt x="13" y="278"/>
                </a:moveTo>
                <a:lnTo>
                  <a:pt x="13" y="278"/>
                </a:lnTo>
                <a:lnTo>
                  <a:pt x="2878" y="278"/>
                </a:lnTo>
                <a:lnTo>
                  <a:pt x="2878" y="14"/>
                </a:lnTo>
                <a:lnTo>
                  <a:pt x="13" y="14"/>
                </a:lnTo>
                <a:lnTo>
                  <a:pt x="13" y="278"/>
                </a:lnTo>
                <a:close/>
              </a:path>
            </a:pathLst>
          </a:custGeom>
          <a:solidFill>
            <a:srgbClr val="ECF7F7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sp>
        <p:nvSpPr>
          <p:cNvPr id="66" name="Freeform 55"/>
          <p:cNvSpPr>
            <a:spLocks/>
          </p:cNvSpPr>
          <p:nvPr/>
        </p:nvSpPr>
        <p:spPr bwMode="auto">
          <a:xfrm>
            <a:off x="495300" y="2716213"/>
            <a:ext cx="2749550" cy="254000"/>
          </a:xfrm>
          <a:custGeom>
            <a:avLst/>
            <a:gdLst>
              <a:gd name="T0" fmla="*/ 0 w 1451"/>
              <a:gd name="T1" fmla="*/ 0 h 265"/>
              <a:gd name="T2" fmla="*/ 0 w 1451"/>
              <a:gd name="T3" fmla="*/ 0 h 265"/>
              <a:gd name="T4" fmla="*/ 1451 w 1451"/>
              <a:gd name="T5" fmla="*/ 0 h 265"/>
              <a:gd name="T6" fmla="*/ 1451 w 1451"/>
              <a:gd name="T7" fmla="*/ 265 h 265"/>
              <a:gd name="T8" fmla="*/ 0 w 1451"/>
              <a:gd name="T9" fmla="*/ 265 h 265"/>
              <a:gd name="T10" fmla="*/ 0 w 1451"/>
              <a:gd name="T11" fmla="*/ 0 h 2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51" h="265">
                <a:moveTo>
                  <a:pt x="0" y="0"/>
                </a:moveTo>
                <a:lnTo>
                  <a:pt x="0" y="0"/>
                </a:lnTo>
                <a:lnTo>
                  <a:pt x="1451" y="0"/>
                </a:lnTo>
                <a:lnTo>
                  <a:pt x="1451" y="265"/>
                </a:lnTo>
                <a:lnTo>
                  <a:pt x="0" y="265"/>
                </a:lnTo>
                <a:lnTo>
                  <a:pt x="0" y="0"/>
                </a:lnTo>
                <a:close/>
              </a:path>
            </a:pathLst>
          </a:custGeom>
          <a:solidFill>
            <a:srgbClr val="ECF7F7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sp>
        <p:nvSpPr>
          <p:cNvPr id="68" name="Freeform 57"/>
          <p:cNvSpPr>
            <a:spLocks/>
          </p:cNvSpPr>
          <p:nvPr/>
        </p:nvSpPr>
        <p:spPr bwMode="auto">
          <a:xfrm>
            <a:off x="495300" y="3074988"/>
            <a:ext cx="2736850" cy="265113"/>
          </a:xfrm>
          <a:custGeom>
            <a:avLst/>
            <a:gdLst>
              <a:gd name="T0" fmla="*/ 1 w 2866"/>
              <a:gd name="T1" fmla="*/ 277 h 277"/>
              <a:gd name="T2" fmla="*/ 1 w 2866"/>
              <a:gd name="T3" fmla="*/ 277 h 277"/>
              <a:gd name="T4" fmla="*/ 0 w 2866"/>
              <a:gd name="T5" fmla="*/ 12 h 277"/>
              <a:gd name="T6" fmla="*/ 2865 w 2866"/>
              <a:gd name="T7" fmla="*/ 0 h 277"/>
              <a:gd name="T8" fmla="*/ 2866 w 2866"/>
              <a:gd name="T9" fmla="*/ 265 h 277"/>
              <a:gd name="T10" fmla="*/ 1 w 2866"/>
              <a:gd name="T11" fmla="*/ 277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66" h="277">
                <a:moveTo>
                  <a:pt x="1" y="277"/>
                </a:moveTo>
                <a:lnTo>
                  <a:pt x="1" y="277"/>
                </a:lnTo>
                <a:lnTo>
                  <a:pt x="0" y="12"/>
                </a:lnTo>
                <a:lnTo>
                  <a:pt x="2865" y="0"/>
                </a:lnTo>
                <a:lnTo>
                  <a:pt x="2866" y="265"/>
                </a:lnTo>
                <a:lnTo>
                  <a:pt x="1" y="277"/>
                </a:lnTo>
                <a:close/>
              </a:path>
            </a:pathLst>
          </a:custGeom>
          <a:solidFill>
            <a:srgbClr val="ECF7F7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sp>
        <p:nvSpPr>
          <p:cNvPr id="69" name="Freeform 58"/>
          <p:cNvSpPr>
            <a:spLocks noEditPoints="1"/>
          </p:cNvSpPr>
          <p:nvPr/>
        </p:nvSpPr>
        <p:spPr bwMode="auto">
          <a:xfrm>
            <a:off x="482600" y="3060700"/>
            <a:ext cx="2762250" cy="290513"/>
          </a:xfrm>
          <a:custGeom>
            <a:avLst/>
            <a:gdLst>
              <a:gd name="T0" fmla="*/ 1 w 2892"/>
              <a:gd name="T1" fmla="*/ 304 h 304"/>
              <a:gd name="T2" fmla="*/ 1 w 2892"/>
              <a:gd name="T3" fmla="*/ 304 h 304"/>
              <a:gd name="T4" fmla="*/ 0 w 2892"/>
              <a:gd name="T5" fmla="*/ 13 h 304"/>
              <a:gd name="T6" fmla="*/ 2891 w 2892"/>
              <a:gd name="T7" fmla="*/ 0 h 304"/>
              <a:gd name="T8" fmla="*/ 2892 w 2892"/>
              <a:gd name="T9" fmla="*/ 285 h 304"/>
              <a:gd name="T10" fmla="*/ 2886 w 2892"/>
              <a:gd name="T11" fmla="*/ 285 h 304"/>
              <a:gd name="T12" fmla="*/ 2892 w 2892"/>
              <a:gd name="T13" fmla="*/ 285 h 304"/>
              <a:gd name="T14" fmla="*/ 2892 w 2892"/>
              <a:gd name="T15" fmla="*/ 292 h 304"/>
              <a:gd name="T16" fmla="*/ 1 w 2892"/>
              <a:gd name="T17" fmla="*/ 304 h 304"/>
              <a:gd name="T18" fmla="*/ 2878 w 2892"/>
              <a:gd name="T19" fmla="*/ 14 h 304"/>
              <a:gd name="T20" fmla="*/ 2878 w 2892"/>
              <a:gd name="T21" fmla="*/ 14 h 304"/>
              <a:gd name="T22" fmla="*/ 13 w 2892"/>
              <a:gd name="T23" fmla="*/ 26 h 304"/>
              <a:gd name="T24" fmla="*/ 14 w 2892"/>
              <a:gd name="T25" fmla="*/ 291 h 304"/>
              <a:gd name="T26" fmla="*/ 2879 w 2892"/>
              <a:gd name="T27" fmla="*/ 279 h 304"/>
              <a:gd name="T28" fmla="*/ 2878 w 2892"/>
              <a:gd name="T29" fmla="*/ 14 h 3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892" h="304">
                <a:moveTo>
                  <a:pt x="1" y="304"/>
                </a:moveTo>
                <a:lnTo>
                  <a:pt x="1" y="304"/>
                </a:lnTo>
                <a:lnTo>
                  <a:pt x="0" y="13"/>
                </a:lnTo>
                <a:lnTo>
                  <a:pt x="2891" y="0"/>
                </a:lnTo>
                <a:lnTo>
                  <a:pt x="2892" y="285"/>
                </a:lnTo>
                <a:lnTo>
                  <a:pt x="2886" y="285"/>
                </a:lnTo>
                <a:lnTo>
                  <a:pt x="2892" y="285"/>
                </a:lnTo>
                <a:lnTo>
                  <a:pt x="2892" y="292"/>
                </a:lnTo>
                <a:lnTo>
                  <a:pt x="1" y="304"/>
                </a:lnTo>
                <a:close/>
                <a:moveTo>
                  <a:pt x="2878" y="14"/>
                </a:moveTo>
                <a:lnTo>
                  <a:pt x="2878" y="14"/>
                </a:lnTo>
                <a:lnTo>
                  <a:pt x="13" y="26"/>
                </a:lnTo>
                <a:lnTo>
                  <a:pt x="14" y="291"/>
                </a:lnTo>
                <a:lnTo>
                  <a:pt x="2879" y="279"/>
                </a:lnTo>
                <a:lnTo>
                  <a:pt x="2878" y="14"/>
                </a:lnTo>
                <a:close/>
              </a:path>
            </a:pathLst>
          </a:custGeom>
          <a:solidFill>
            <a:srgbClr val="ECF7F7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sp>
        <p:nvSpPr>
          <p:cNvPr id="70" name="Freeform 59"/>
          <p:cNvSpPr>
            <a:spLocks/>
          </p:cNvSpPr>
          <p:nvPr/>
        </p:nvSpPr>
        <p:spPr bwMode="auto">
          <a:xfrm>
            <a:off x="495300" y="3441700"/>
            <a:ext cx="2681288" cy="514350"/>
          </a:xfrm>
          <a:custGeom>
            <a:avLst/>
            <a:gdLst>
              <a:gd name="T0" fmla="*/ 0 w 2808"/>
              <a:gd name="T1" fmla="*/ 0 h 538"/>
              <a:gd name="T2" fmla="*/ 0 w 2808"/>
              <a:gd name="T3" fmla="*/ 0 h 538"/>
              <a:gd name="T4" fmla="*/ 2808 w 2808"/>
              <a:gd name="T5" fmla="*/ 0 h 538"/>
              <a:gd name="T6" fmla="*/ 2808 w 2808"/>
              <a:gd name="T7" fmla="*/ 538 h 538"/>
              <a:gd name="T8" fmla="*/ 0 w 2808"/>
              <a:gd name="T9" fmla="*/ 538 h 538"/>
              <a:gd name="T10" fmla="*/ 0 w 2808"/>
              <a:gd name="T11" fmla="*/ 0 h 5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08" h="538">
                <a:moveTo>
                  <a:pt x="0" y="0"/>
                </a:moveTo>
                <a:lnTo>
                  <a:pt x="0" y="0"/>
                </a:lnTo>
                <a:lnTo>
                  <a:pt x="2808" y="0"/>
                </a:lnTo>
                <a:lnTo>
                  <a:pt x="2808" y="538"/>
                </a:lnTo>
                <a:lnTo>
                  <a:pt x="0" y="538"/>
                </a:lnTo>
                <a:lnTo>
                  <a:pt x="0" y="0"/>
                </a:lnTo>
                <a:close/>
              </a:path>
            </a:pathLst>
          </a:custGeom>
          <a:solidFill>
            <a:srgbClr val="ECF7F7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sp>
        <p:nvSpPr>
          <p:cNvPr id="71" name="Freeform 60"/>
          <p:cNvSpPr>
            <a:spLocks noEditPoints="1"/>
          </p:cNvSpPr>
          <p:nvPr/>
        </p:nvSpPr>
        <p:spPr bwMode="auto">
          <a:xfrm>
            <a:off x="482600" y="3429000"/>
            <a:ext cx="2706688" cy="539750"/>
          </a:xfrm>
          <a:custGeom>
            <a:avLst/>
            <a:gdLst>
              <a:gd name="T0" fmla="*/ 0 w 2835"/>
              <a:gd name="T1" fmla="*/ 0 h 565"/>
              <a:gd name="T2" fmla="*/ 0 w 2835"/>
              <a:gd name="T3" fmla="*/ 0 h 565"/>
              <a:gd name="T4" fmla="*/ 2835 w 2835"/>
              <a:gd name="T5" fmla="*/ 0 h 565"/>
              <a:gd name="T6" fmla="*/ 2835 w 2835"/>
              <a:gd name="T7" fmla="*/ 565 h 565"/>
              <a:gd name="T8" fmla="*/ 0 w 2835"/>
              <a:gd name="T9" fmla="*/ 565 h 565"/>
              <a:gd name="T10" fmla="*/ 0 w 2835"/>
              <a:gd name="T11" fmla="*/ 0 h 565"/>
              <a:gd name="T12" fmla="*/ 2828 w 2835"/>
              <a:gd name="T13" fmla="*/ 558 h 565"/>
              <a:gd name="T14" fmla="*/ 2828 w 2835"/>
              <a:gd name="T15" fmla="*/ 558 h 565"/>
              <a:gd name="T16" fmla="*/ 2828 w 2835"/>
              <a:gd name="T17" fmla="*/ 551 h 565"/>
              <a:gd name="T18" fmla="*/ 2828 w 2835"/>
              <a:gd name="T19" fmla="*/ 558 h 565"/>
              <a:gd name="T20" fmla="*/ 13 w 2835"/>
              <a:gd name="T21" fmla="*/ 551 h 565"/>
              <a:gd name="T22" fmla="*/ 13 w 2835"/>
              <a:gd name="T23" fmla="*/ 551 h 565"/>
              <a:gd name="T24" fmla="*/ 2821 w 2835"/>
              <a:gd name="T25" fmla="*/ 551 h 565"/>
              <a:gd name="T26" fmla="*/ 2821 w 2835"/>
              <a:gd name="T27" fmla="*/ 13 h 565"/>
              <a:gd name="T28" fmla="*/ 13 w 2835"/>
              <a:gd name="T29" fmla="*/ 13 h 565"/>
              <a:gd name="T30" fmla="*/ 13 w 2835"/>
              <a:gd name="T31" fmla="*/ 551 h 5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835" h="565">
                <a:moveTo>
                  <a:pt x="0" y="0"/>
                </a:moveTo>
                <a:lnTo>
                  <a:pt x="0" y="0"/>
                </a:lnTo>
                <a:lnTo>
                  <a:pt x="2835" y="0"/>
                </a:lnTo>
                <a:lnTo>
                  <a:pt x="2835" y="565"/>
                </a:lnTo>
                <a:lnTo>
                  <a:pt x="0" y="565"/>
                </a:lnTo>
                <a:lnTo>
                  <a:pt x="0" y="0"/>
                </a:lnTo>
                <a:close/>
                <a:moveTo>
                  <a:pt x="2828" y="558"/>
                </a:moveTo>
                <a:lnTo>
                  <a:pt x="2828" y="558"/>
                </a:lnTo>
                <a:lnTo>
                  <a:pt x="2828" y="551"/>
                </a:lnTo>
                <a:lnTo>
                  <a:pt x="2828" y="558"/>
                </a:lnTo>
                <a:close/>
                <a:moveTo>
                  <a:pt x="13" y="551"/>
                </a:moveTo>
                <a:lnTo>
                  <a:pt x="13" y="551"/>
                </a:lnTo>
                <a:lnTo>
                  <a:pt x="2821" y="551"/>
                </a:lnTo>
                <a:lnTo>
                  <a:pt x="2821" y="13"/>
                </a:lnTo>
                <a:lnTo>
                  <a:pt x="13" y="13"/>
                </a:lnTo>
                <a:lnTo>
                  <a:pt x="13" y="551"/>
                </a:lnTo>
                <a:close/>
              </a:path>
            </a:pathLst>
          </a:custGeom>
          <a:solidFill>
            <a:srgbClr val="ECF7F7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sp>
        <p:nvSpPr>
          <p:cNvPr id="72" name="Rectangle 61"/>
          <p:cNvSpPr>
            <a:spLocks noChangeArrowheads="1"/>
          </p:cNvSpPr>
          <p:nvPr/>
        </p:nvSpPr>
        <p:spPr bwMode="auto">
          <a:xfrm>
            <a:off x="552450" y="2028825"/>
            <a:ext cx="7874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Klasse 10</a:t>
            </a:r>
            <a:endParaRPr kumimoji="0" lang="de-DE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Rectangle 62"/>
          <p:cNvSpPr>
            <a:spLocks noChangeArrowheads="1"/>
          </p:cNvSpPr>
          <p:nvPr/>
        </p:nvSpPr>
        <p:spPr bwMode="auto">
          <a:xfrm>
            <a:off x="554038" y="2392363"/>
            <a:ext cx="68738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Klasse 9</a:t>
            </a:r>
            <a:endParaRPr kumimoji="0" lang="de-DE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Freeform 63"/>
          <p:cNvSpPr>
            <a:spLocks/>
          </p:cNvSpPr>
          <p:nvPr/>
        </p:nvSpPr>
        <p:spPr bwMode="auto">
          <a:xfrm>
            <a:off x="1803400" y="1987550"/>
            <a:ext cx="895350" cy="266700"/>
          </a:xfrm>
          <a:custGeom>
            <a:avLst/>
            <a:gdLst>
              <a:gd name="T0" fmla="*/ 0 w 936"/>
              <a:gd name="T1" fmla="*/ 0 h 279"/>
              <a:gd name="T2" fmla="*/ 0 w 936"/>
              <a:gd name="T3" fmla="*/ 0 h 279"/>
              <a:gd name="T4" fmla="*/ 936 w 936"/>
              <a:gd name="T5" fmla="*/ 0 h 279"/>
              <a:gd name="T6" fmla="*/ 936 w 936"/>
              <a:gd name="T7" fmla="*/ 279 h 279"/>
              <a:gd name="T8" fmla="*/ 0 w 936"/>
              <a:gd name="T9" fmla="*/ 279 h 279"/>
              <a:gd name="T10" fmla="*/ 0 w 936"/>
              <a:gd name="T11" fmla="*/ 0 h 2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36" h="279">
                <a:moveTo>
                  <a:pt x="0" y="0"/>
                </a:moveTo>
                <a:lnTo>
                  <a:pt x="0" y="0"/>
                </a:lnTo>
                <a:lnTo>
                  <a:pt x="936" y="0"/>
                </a:lnTo>
                <a:lnTo>
                  <a:pt x="936" y="279"/>
                </a:lnTo>
                <a:lnTo>
                  <a:pt x="0" y="279"/>
                </a:lnTo>
                <a:lnTo>
                  <a:pt x="0" y="0"/>
                </a:lnTo>
                <a:close/>
              </a:path>
            </a:pathLst>
          </a:custGeom>
          <a:solidFill>
            <a:srgbClr val="44B9C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de-DE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endParaRPr lang="de-DE" sz="1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Rectangle 65"/>
          <p:cNvSpPr>
            <a:spLocks noChangeArrowheads="1"/>
          </p:cNvSpPr>
          <p:nvPr/>
        </p:nvSpPr>
        <p:spPr bwMode="auto">
          <a:xfrm>
            <a:off x="555625" y="2752725"/>
            <a:ext cx="6873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Klasse 8</a:t>
            </a:r>
            <a:endParaRPr kumimoji="0" lang="de-DE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Rectangle 67"/>
          <p:cNvSpPr>
            <a:spLocks noChangeArrowheads="1"/>
          </p:cNvSpPr>
          <p:nvPr/>
        </p:nvSpPr>
        <p:spPr bwMode="auto">
          <a:xfrm>
            <a:off x="555625" y="3114675"/>
            <a:ext cx="68738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Klasse 7</a:t>
            </a:r>
            <a:endParaRPr kumimoji="0" lang="de-DE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Rectangle 70"/>
          <p:cNvSpPr>
            <a:spLocks noChangeArrowheads="1"/>
          </p:cNvSpPr>
          <p:nvPr/>
        </p:nvSpPr>
        <p:spPr bwMode="auto">
          <a:xfrm>
            <a:off x="557213" y="3475038"/>
            <a:ext cx="1200150" cy="23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Orientierungs-</a:t>
            </a:r>
            <a:endParaRPr kumimoji="0" lang="de-DE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" name="Rectangle 71"/>
          <p:cNvSpPr>
            <a:spLocks noChangeArrowheads="1"/>
          </p:cNvSpPr>
          <p:nvPr/>
        </p:nvSpPr>
        <p:spPr bwMode="auto">
          <a:xfrm>
            <a:off x="557213" y="3689350"/>
            <a:ext cx="68608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stufe 5/6</a:t>
            </a:r>
            <a:endParaRPr kumimoji="0" lang="de-DE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Freeform 72"/>
          <p:cNvSpPr>
            <a:spLocks/>
          </p:cNvSpPr>
          <p:nvPr/>
        </p:nvSpPr>
        <p:spPr bwMode="auto">
          <a:xfrm>
            <a:off x="1804988" y="3433763"/>
            <a:ext cx="1433513" cy="528638"/>
          </a:xfrm>
          <a:custGeom>
            <a:avLst/>
            <a:gdLst>
              <a:gd name="T0" fmla="*/ 0 w 1501"/>
              <a:gd name="T1" fmla="*/ 0 h 552"/>
              <a:gd name="T2" fmla="*/ 0 w 1501"/>
              <a:gd name="T3" fmla="*/ 0 h 552"/>
              <a:gd name="T4" fmla="*/ 1501 w 1501"/>
              <a:gd name="T5" fmla="*/ 0 h 552"/>
              <a:gd name="T6" fmla="*/ 1501 w 1501"/>
              <a:gd name="T7" fmla="*/ 552 h 552"/>
              <a:gd name="T8" fmla="*/ 0 w 1501"/>
              <a:gd name="T9" fmla="*/ 552 h 552"/>
              <a:gd name="T10" fmla="*/ 0 w 1501"/>
              <a:gd name="T11" fmla="*/ 0 h 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501" h="552">
                <a:moveTo>
                  <a:pt x="0" y="0"/>
                </a:moveTo>
                <a:lnTo>
                  <a:pt x="0" y="0"/>
                </a:lnTo>
                <a:lnTo>
                  <a:pt x="1501" y="0"/>
                </a:lnTo>
                <a:lnTo>
                  <a:pt x="1501" y="552"/>
                </a:lnTo>
                <a:lnTo>
                  <a:pt x="0" y="552"/>
                </a:lnTo>
                <a:lnTo>
                  <a:pt x="0" y="0"/>
                </a:lnTo>
                <a:close/>
              </a:path>
            </a:pathLst>
          </a:custGeom>
          <a:solidFill>
            <a:srgbClr val="44B9C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de-DE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endParaRPr lang="de-DE" sz="1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Freeform 74"/>
          <p:cNvSpPr>
            <a:spLocks/>
          </p:cNvSpPr>
          <p:nvPr/>
        </p:nvSpPr>
        <p:spPr bwMode="auto">
          <a:xfrm>
            <a:off x="2978150" y="1865313"/>
            <a:ext cx="1680368" cy="266700"/>
          </a:xfrm>
          <a:custGeom>
            <a:avLst/>
            <a:gdLst>
              <a:gd name="T0" fmla="*/ 0 w 1766"/>
              <a:gd name="T1" fmla="*/ 0 h 278"/>
              <a:gd name="T2" fmla="*/ 0 w 1766"/>
              <a:gd name="T3" fmla="*/ 0 h 278"/>
              <a:gd name="T4" fmla="*/ 1766 w 1766"/>
              <a:gd name="T5" fmla="*/ 0 h 278"/>
              <a:gd name="T6" fmla="*/ 1766 w 1766"/>
              <a:gd name="T7" fmla="*/ 278 h 278"/>
              <a:gd name="T8" fmla="*/ 0 w 1766"/>
              <a:gd name="T9" fmla="*/ 278 h 278"/>
              <a:gd name="T10" fmla="*/ 0 w 1766"/>
              <a:gd name="T11" fmla="*/ 0 h 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66" h="278">
                <a:moveTo>
                  <a:pt x="0" y="0"/>
                </a:moveTo>
                <a:lnTo>
                  <a:pt x="0" y="0"/>
                </a:lnTo>
                <a:lnTo>
                  <a:pt x="1766" y="0"/>
                </a:lnTo>
                <a:lnTo>
                  <a:pt x="1766" y="278"/>
                </a:lnTo>
                <a:lnTo>
                  <a:pt x="0" y="278"/>
                </a:lnTo>
                <a:lnTo>
                  <a:pt x="0" y="0"/>
                </a:lnTo>
                <a:close/>
              </a:path>
            </a:pathLst>
          </a:custGeom>
          <a:solidFill>
            <a:srgbClr val="44B9C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sz="1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Realschulabschluss</a:t>
            </a:r>
            <a:endParaRPr lang="de-DE" altLang="de-DE" sz="16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6" name="Freeform 75"/>
          <p:cNvSpPr>
            <a:spLocks/>
          </p:cNvSpPr>
          <p:nvPr/>
        </p:nvSpPr>
        <p:spPr bwMode="auto">
          <a:xfrm>
            <a:off x="2774950" y="2351088"/>
            <a:ext cx="461963" cy="265113"/>
          </a:xfrm>
          <a:custGeom>
            <a:avLst/>
            <a:gdLst>
              <a:gd name="T0" fmla="*/ 0 w 483"/>
              <a:gd name="T1" fmla="*/ 0 h 278"/>
              <a:gd name="T2" fmla="*/ 0 w 483"/>
              <a:gd name="T3" fmla="*/ 0 h 278"/>
              <a:gd name="T4" fmla="*/ 483 w 483"/>
              <a:gd name="T5" fmla="*/ 0 h 278"/>
              <a:gd name="T6" fmla="*/ 483 w 483"/>
              <a:gd name="T7" fmla="*/ 278 h 278"/>
              <a:gd name="T8" fmla="*/ 0 w 483"/>
              <a:gd name="T9" fmla="*/ 278 h 278"/>
              <a:gd name="T10" fmla="*/ 0 w 483"/>
              <a:gd name="T11" fmla="*/ 0 h 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83" h="278">
                <a:moveTo>
                  <a:pt x="0" y="0"/>
                </a:moveTo>
                <a:lnTo>
                  <a:pt x="0" y="0"/>
                </a:lnTo>
                <a:lnTo>
                  <a:pt x="483" y="0"/>
                </a:lnTo>
                <a:lnTo>
                  <a:pt x="483" y="278"/>
                </a:lnTo>
                <a:lnTo>
                  <a:pt x="0" y="278"/>
                </a:lnTo>
                <a:lnTo>
                  <a:pt x="0" y="0"/>
                </a:lnTo>
                <a:close/>
              </a:path>
            </a:pathLst>
          </a:custGeom>
          <a:solidFill>
            <a:srgbClr val="4192C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de-DE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</a:p>
        </p:txBody>
      </p:sp>
      <p:sp>
        <p:nvSpPr>
          <p:cNvPr id="87" name="Freeform 76"/>
          <p:cNvSpPr>
            <a:spLocks/>
          </p:cNvSpPr>
          <p:nvPr/>
        </p:nvSpPr>
        <p:spPr bwMode="auto">
          <a:xfrm>
            <a:off x="2770188" y="2343150"/>
            <a:ext cx="473075" cy="279400"/>
          </a:xfrm>
          <a:custGeom>
            <a:avLst/>
            <a:gdLst>
              <a:gd name="T0" fmla="*/ 489 w 496"/>
              <a:gd name="T1" fmla="*/ 285 h 292"/>
              <a:gd name="T2" fmla="*/ 489 w 496"/>
              <a:gd name="T3" fmla="*/ 285 h 292"/>
              <a:gd name="T4" fmla="*/ 489 w 496"/>
              <a:gd name="T5" fmla="*/ 278 h 292"/>
              <a:gd name="T6" fmla="*/ 13 w 496"/>
              <a:gd name="T7" fmla="*/ 278 h 292"/>
              <a:gd name="T8" fmla="*/ 13 w 496"/>
              <a:gd name="T9" fmla="*/ 14 h 292"/>
              <a:gd name="T10" fmla="*/ 483 w 496"/>
              <a:gd name="T11" fmla="*/ 14 h 292"/>
              <a:gd name="T12" fmla="*/ 483 w 496"/>
              <a:gd name="T13" fmla="*/ 285 h 292"/>
              <a:gd name="T14" fmla="*/ 489 w 496"/>
              <a:gd name="T15" fmla="*/ 285 h 292"/>
              <a:gd name="T16" fmla="*/ 489 w 496"/>
              <a:gd name="T17" fmla="*/ 278 h 292"/>
              <a:gd name="T18" fmla="*/ 489 w 496"/>
              <a:gd name="T19" fmla="*/ 285 h 292"/>
              <a:gd name="T20" fmla="*/ 496 w 496"/>
              <a:gd name="T21" fmla="*/ 285 h 292"/>
              <a:gd name="T22" fmla="*/ 496 w 496"/>
              <a:gd name="T23" fmla="*/ 0 h 292"/>
              <a:gd name="T24" fmla="*/ 0 w 496"/>
              <a:gd name="T25" fmla="*/ 0 h 292"/>
              <a:gd name="T26" fmla="*/ 0 w 496"/>
              <a:gd name="T27" fmla="*/ 292 h 292"/>
              <a:gd name="T28" fmla="*/ 496 w 496"/>
              <a:gd name="T29" fmla="*/ 292 h 292"/>
              <a:gd name="T30" fmla="*/ 496 w 496"/>
              <a:gd name="T31" fmla="*/ 285 h 292"/>
              <a:gd name="T32" fmla="*/ 489 w 496"/>
              <a:gd name="T33" fmla="*/ 285 h 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96" h="292">
                <a:moveTo>
                  <a:pt x="489" y="285"/>
                </a:moveTo>
                <a:lnTo>
                  <a:pt x="489" y="285"/>
                </a:lnTo>
                <a:lnTo>
                  <a:pt x="489" y="278"/>
                </a:lnTo>
                <a:lnTo>
                  <a:pt x="13" y="278"/>
                </a:lnTo>
                <a:lnTo>
                  <a:pt x="13" y="14"/>
                </a:lnTo>
                <a:lnTo>
                  <a:pt x="483" y="14"/>
                </a:lnTo>
                <a:lnTo>
                  <a:pt x="483" y="285"/>
                </a:lnTo>
                <a:lnTo>
                  <a:pt x="489" y="285"/>
                </a:lnTo>
                <a:lnTo>
                  <a:pt x="489" y="278"/>
                </a:lnTo>
                <a:lnTo>
                  <a:pt x="489" y="285"/>
                </a:lnTo>
                <a:lnTo>
                  <a:pt x="496" y="285"/>
                </a:lnTo>
                <a:lnTo>
                  <a:pt x="496" y="0"/>
                </a:lnTo>
                <a:lnTo>
                  <a:pt x="0" y="0"/>
                </a:lnTo>
                <a:lnTo>
                  <a:pt x="0" y="292"/>
                </a:lnTo>
                <a:lnTo>
                  <a:pt x="496" y="292"/>
                </a:lnTo>
                <a:lnTo>
                  <a:pt x="496" y="285"/>
                </a:lnTo>
                <a:lnTo>
                  <a:pt x="489" y="285"/>
                </a:lnTo>
                <a:close/>
              </a:path>
            </a:pathLst>
          </a:custGeom>
          <a:solidFill>
            <a:srgbClr val="4192C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sp>
        <p:nvSpPr>
          <p:cNvPr id="96" name="Freeform 85"/>
          <p:cNvSpPr>
            <a:spLocks/>
          </p:cNvSpPr>
          <p:nvPr/>
        </p:nvSpPr>
        <p:spPr bwMode="auto">
          <a:xfrm>
            <a:off x="3527426" y="2284413"/>
            <a:ext cx="1685510" cy="265113"/>
          </a:xfrm>
          <a:custGeom>
            <a:avLst/>
            <a:gdLst>
              <a:gd name="T0" fmla="*/ 0 w 1886"/>
              <a:gd name="T1" fmla="*/ 0 h 278"/>
              <a:gd name="T2" fmla="*/ 0 w 1886"/>
              <a:gd name="T3" fmla="*/ 0 h 278"/>
              <a:gd name="T4" fmla="*/ 1886 w 1886"/>
              <a:gd name="T5" fmla="*/ 0 h 278"/>
              <a:gd name="T6" fmla="*/ 1886 w 1886"/>
              <a:gd name="T7" fmla="*/ 278 h 278"/>
              <a:gd name="T8" fmla="*/ 0 w 1886"/>
              <a:gd name="T9" fmla="*/ 278 h 278"/>
              <a:gd name="T10" fmla="*/ 0 w 1886"/>
              <a:gd name="T11" fmla="*/ 0 h 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886" h="278">
                <a:moveTo>
                  <a:pt x="0" y="0"/>
                </a:moveTo>
                <a:lnTo>
                  <a:pt x="0" y="0"/>
                </a:lnTo>
                <a:lnTo>
                  <a:pt x="1886" y="0"/>
                </a:lnTo>
                <a:lnTo>
                  <a:pt x="1886" y="278"/>
                </a:lnTo>
                <a:lnTo>
                  <a:pt x="0" y="278"/>
                </a:lnTo>
                <a:lnTo>
                  <a:pt x="0" y="0"/>
                </a:lnTo>
                <a:close/>
              </a:path>
            </a:pathLst>
          </a:custGeom>
          <a:solidFill>
            <a:srgbClr val="4192C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sz="1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Hauptschulabschluss</a:t>
            </a:r>
            <a:endParaRPr lang="de-DE" sz="1200" dirty="0"/>
          </a:p>
        </p:txBody>
      </p:sp>
      <p:sp>
        <p:nvSpPr>
          <p:cNvPr id="101" name="Freeform 90"/>
          <p:cNvSpPr>
            <a:spLocks/>
          </p:cNvSpPr>
          <p:nvPr/>
        </p:nvSpPr>
        <p:spPr bwMode="auto">
          <a:xfrm>
            <a:off x="2816225" y="2024063"/>
            <a:ext cx="120650" cy="0"/>
          </a:xfrm>
          <a:custGeom>
            <a:avLst/>
            <a:gdLst>
              <a:gd name="T0" fmla="*/ 0 w 127"/>
              <a:gd name="T1" fmla="*/ 0 w 127"/>
              <a:gd name="T2" fmla="*/ 127 w 127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27">
                <a:moveTo>
                  <a:pt x="0" y="0"/>
                </a:moveTo>
                <a:lnTo>
                  <a:pt x="0" y="0"/>
                </a:lnTo>
                <a:lnTo>
                  <a:pt x="127" y="0"/>
                </a:lnTo>
              </a:path>
            </a:pathLst>
          </a:custGeom>
          <a:solidFill>
            <a:srgbClr val="44B9C2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sp>
        <p:nvSpPr>
          <p:cNvPr id="102" name="Freeform 91"/>
          <p:cNvSpPr>
            <a:spLocks/>
          </p:cNvSpPr>
          <p:nvPr/>
        </p:nvSpPr>
        <p:spPr bwMode="auto">
          <a:xfrm>
            <a:off x="2779713" y="1778000"/>
            <a:ext cx="157163" cy="492125"/>
          </a:xfrm>
          <a:custGeom>
            <a:avLst/>
            <a:gdLst>
              <a:gd name="T0" fmla="*/ 2 w 165"/>
              <a:gd name="T1" fmla="*/ 0 h 514"/>
              <a:gd name="T2" fmla="*/ 2 w 165"/>
              <a:gd name="T3" fmla="*/ 0 h 514"/>
              <a:gd name="T4" fmla="*/ 165 w 165"/>
              <a:gd name="T5" fmla="*/ 257 h 514"/>
              <a:gd name="T6" fmla="*/ 2 w 165"/>
              <a:gd name="T7" fmla="*/ 514 h 514"/>
              <a:gd name="T8" fmla="*/ 0 w 165"/>
              <a:gd name="T9" fmla="*/ 514 h 514"/>
              <a:gd name="T10" fmla="*/ 0 w 165"/>
              <a:gd name="T11" fmla="*/ 0 h 514"/>
              <a:gd name="T12" fmla="*/ 2 w 165"/>
              <a:gd name="T13" fmla="*/ 0 h 5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5" h="514">
                <a:moveTo>
                  <a:pt x="2" y="0"/>
                </a:moveTo>
                <a:lnTo>
                  <a:pt x="2" y="0"/>
                </a:lnTo>
                <a:lnTo>
                  <a:pt x="165" y="257"/>
                </a:lnTo>
                <a:lnTo>
                  <a:pt x="2" y="514"/>
                </a:lnTo>
                <a:lnTo>
                  <a:pt x="0" y="514"/>
                </a:lnTo>
                <a:lnTo>
                  <a:pt x="0" y="0"/>
                </a:lnTo>
                <a:lnTo>
                  <a:pt x="2" y="0"/>
                </a:lnTo>
                <a:close/>
              </a:path>
            </a:pathLst>
          </a:custGeom>
          <a:solidFill>
            <a:srgbClr val="44B9C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sp>
        <p:nvSpPr>
          <p:cNvPr id="103" name="Freeform 92"/>
          <p:cNvSpPr>
            <a:spLocks/>
          </p:cNvSpPr>
          <p:nvPr/>
        </p:nvSpPr>
        <p:spPr bwMode="auto">
          <a:xfrm>
            <a:off x="3357563" y="2430463"/>
            <a:ext cx="122238" cy="0"/>
          </a:xfrm>
          <a:custGeom>
            <a:avLst/>
            <a:gdLst>
              <a:gd name="T0" fmla="*/ 0 w 127"/>
              <a:gd name="T1" fmla="*/ 0 w 127"/>
              <a:gd name="T2" fmla="*/ 127 w 127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27">
                <a:moveTo>
                  <a:pt x="0" y="0"/>
                </a:moveTo>
                <a:lnTo>
                  <a:pt x="0" y="0"/>
                </a:lnTo>
                <a:lnTo>
                  <a:pt x="127" y="0"/>
                </a:lnTo>
              </a:path>
            </a:pathLst>
          </a:custGeom>
          <a:solidFill>
            <a:srgbClr val="4192C4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sp>
        <p:nvSpPr>
          <p:cNvPr id="104" name="Freeform 93"/>
          <p:cNvSpPr>
            <a:spLocks/>
          </p:cNvSpPr>
          <p:nvPr/>
        </p:nvSpPr>
        <p:spPr bwMode="auto">
          <a:xfrm>
            <a:off x="3322638" y="2184400"/>
            <a:ext cx="157163" cy="493713"/>
          </a:xfrm>
          <a:custGeom>
            <a:avLst/>
            <a:gdLst>
              <a:gd name="T0" fmla="*/ 2 w 164"/>
              <a:gd name="T1" fmla="*/ 0 h 515"/>
              <a:gd name="T2" fmla="*/ 2 w 164"/>
              <a:gd name="T3" fmla="*/ 0 h 515"/>
              <a:gd name="T4" fmla="*/ 164 w 164"/>
              <a:gd name="T5" fmla="*/ 257 h 515"/>
              <a:gd name="T6" fmla="*/ 2 w 164"/>
              <a:gd name="T7" fmla="*/ 515 h 515"/>
              <a:gd name="T8" fmla="*/ 0 w 164"/>
              <a:gd name="T9" fmla="*/ 515 h 515"/>
              <a:gd name="T10" fmla="*/ 0 w 164"/>
              <a:gd name="T11" fmla="*/ 0 h 515"/>
              <a:gd name="T12" fmla="*/ 2 w 164"/>
              <a:gd name="T13" fmla="*/ 0 h 5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4" h="515">
                <a:moveTo>
                  <a:pt x="2" y="0"/>
                </a:moveTo>
                <a:lnTo>
                  <a:pt x="2" y="0"/>
                </a:lnTo>
                <a:lnTo>
                  <a:pt x="164" y="257"/>
                </a:lnTo>
                <a:lnTo>
                  <a:pt x="2" y="515"/>
                </a:lnTo>
                <a:lnTo>
                  <a:pt x="0" y="515"/>
                </a:lnTo>
                <a:lnTo>
                  <a:pt x="0" y="0"/>
                </a:lnTo>
                <a:lnTo>
                  <a:pt x="2" y="0"/>
                </a:lnTo>
                <a:close/>
              </a:path>
            </a:pathLst>
          </a:custGeom>
          <a:solidFill>
            <a:srgbClr val="4192C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sp>
        <p:nvSpPr>
          <p:cNvPr id="107" name="Freeform 63"/>
          <p:cNvSpPr>
            <a:spLocks/>
          </p:cNvSpPr>
          <p:nvPr/>
        </p:nvSpPr>
        <p:spPr bwMode="auto">
          <a:xfrm>
            <a:off x="1805305" y="2349500"/>
            <a:ext cx="895350" cy="266700"/>
          </a:xfrm>
          <a:custGeom>
            <a:avLst/>
            <a:gdLst>
              <a:gd name="T0" fmla="*/ 0 w 936"/>
              <a:gd name="T1" fmla="*/ 0 h 279"/>
              <a:gd name="T2" fmla="*/ 0 w 936"/>
              <a:gd name="T3" fmla="*/ 0 h 279"/>
              <a:gd name="T4" fmla="*/ 936 w 936"/>
              <a:gd name="T5" fmla="*/ 0 h 279"/>
              <a:gd name="T6" fmla="*/ 936 w 936"/>
              <a:gd name="T7" fmla="*/ 279 h 279"/>
              <a:gd name="T8" fmla="*/ 0 w 936"/>
              <a:gd name="T9" fmla="*/ 279 h 279"/>
              <a:gd name="T10" fmla="*/ 0 w 936"/>
              <a:gd name="T11" fmla="*/ 0 h 2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36" h="279">
                <a:moveTo>
                  <a:pt x="0" y="0"/>
                </a:moveTo>
                <a:lnTo>
                  <a:pt x="0" y="0"/>
                </a:lnTo>
                <a:lnTo>
                  <a:pt x="936" y="0"/>
                </a:lnTo>
                <a:lnTo>
                  <a:pt x="936" y="279"/>
                </a:lnTo>
                <a:lnTo>
                  <a:pt x="0" y="279"/>
                </a:lnTo>
                <a:lnTo>
                  <a:pt x="0" y="0"/>
                </a:lnTo>
                <a:close/>
              </a:path>
            </a:pathLst>
          </a:custGeom>
          <a:solidFill>
            <a:srgbClr val="44B9C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de-DE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endParaRPr lang="de-DE" sz="1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" name="Freeform 63"/>
          <p:cNvSpPr>
            <a:spLocks/>
          </p:cNvSpPr>
          <p:nvPr/>
        </p:nvSpPr>
        <p:spPr bwMode="auto">
          <a:xfrm>
            <a:off x="1809115" y="2711450"/>
            <a:ext cx="895350" cy="266700"/>
          </a:xfrm>
          <a:custGeom>
            <a:avLst/>
            <a:gdLst>
              <a:gd name="T0" fmla="*/ 0 w 936"/>
              <a:gd name="T1" fmla="*/ 0 h 279"/>
              <a:gd name="T2" fmla="*/ 0 w 936"/>
              <a:gd name="T3" fmla="*/ 0 h 279"/>
              <a:gd name="T4" fmla="*/ 936 w 936"/>
              <a:gd name="T5" fmla="*/ 0 h 279"/>
              <a:gd name="T6" fmla="*/ 936 w 936"/>
              <a:gd name="T7" fmla="*/ 279 h 279"/>
              <a:gd name="T8" fmla="*/ 0 w 936"/>
              <a:gd name="T9" fmla="*/ 279 h 279"/>
              <a:gd name="T10" fmla="*/ 0 w 936"/>
              <a:gd name="T11" fmla="*/ 0 h 2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36" h="279">
                <a:moveTo>
                  <a:pt x="0" y="0"/>
                </a:moveTo>
                <a:lnTo>
                  <a:pt x="0" y="0"/>
                </a:lnTo>
                <a:lnTo>
                  <a:pt x="936" y="0"/>
                </a:lnTo>
                <a:lnTo>
                  <a:pt x="936" y="279"/>
                </a:lnTo>
                <a:lnTo>
                  <a:pt x="0" y="279"/>
                </a:lnTo>
                <a:lnTo>
                  <a:pt x="0" y="0"/>
                </a:lnTo>
                <a:close/>
              </a:path>
            </a:pathLst>
          </a:custGeom>
          <a:solidFill>
            <a:srgbClr val="44B9C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de-DE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endParaRPr lang="de-DE" sz="1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9" name="Freeform 63"/>
          <p:cNvSpPr>
            <a:spLocks/>
          </p:cNvSpPr>
          <p:nvPr/>
        </p:nvSpPr>
        <p:spPr bwMode="auto">
          <a:xfrm>
            <a:off x="1809115" y="3071495"/>
            <a:ext cx="895350" cy="266700"/>
          </a:xfrm>
          <a:custGeom>
            <a:avLst/>
            <a:gdLst>
              <a:gd name="T0" fmla="*/ 0 w 936"/>
              <a:gd name="T1" fmla="*/ 0 h 279"/>
              <a:gd name="T2" fmla="*/ 0 w 936"/>
              <a:gd name="T3" fmla="*/ 0 h 279"/>
              <a:gd name="T4" fmla="*/ 936 w 936"/>
              <a:gd name="T5" fmla="*/ 0 h 279"/>
              <a:gd name="T6" fmla="*/ 936 w 936"/>
              <a:gd name="T7" fmla="*/ 279 h 279"/>
              <a:gd name="T8" fmla="*/ 0 w 936"/>
              <a:gd name="T9" fmla="*/ 279 h 279"/>
              <a:gd name="T10" fmla="*/ 0 w 936"/>
              <a:gd name="T11" fmla="*/ 0 h 2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36" h="279">
                <a:moveTo>
                  <a:pt x="0" y="0"/>
                </a:moveTo>
                <a:lnTo>
                  <a:pt x="0" y="0"/>
                </a:lnTo>
                <a:lnTo>
                  <a:pt x="936" y="0"/>
                </a:lnTo>
                <a:lnTo>
                  <a:pt x="936" y="279"/>
                </a:lnTo>
                <a:lnTo>
                  <a:pt x="0" y="279"/>
                </a:lnTo>
                <a:lnTo>
                  <a:pt x="0" y="0"/>
                </a:lnTo>
                <a:close/>
              </a:path>
            </a:pathLst>
          </a:custGeom>
          <a:solidFill>
            <a:srgbClr val="44B9C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de-DE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endParaRPr lang="de-DE" sz="1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1" name="Freeform 75"/>
          <p:cNvSpPr>
            <a:spLocks/>
          </p:cNvSpPr>
          <p:nvPr/>
        </p:nvSpPr>
        <p:spPr bwMode="auto">
          <a:xfrm>
            <a:off x="2770188" y="2705100"/>
            <a:ext cx="461963" cy="265113"/>
          </a:xfrm>
          <a:custGeom>
            <a:avLst/>
            <a:gdLst>
              <a:gd name="T0" fmla="*/ 0 w 483"/>
              <a:gd name="T1" fmla="*/ 0 h 278"/>
              <a:gd name="T2" fmla="*/ 0 w 483"/>
              <a:gd name="T3" fmla="*/ 0 h 278"/>
              <a:gd name="T4" fmla="*/ 483 w 483"/>
              <a:gd name="T5" fmla="*/ 0 h 278"/>
              <a:gd name="T6" fmla="*/ 483 w 483"/>
              <a:gd name="T7" fmla="*/ 278 h 278"/>
              <a:gd name="T8" fmla="*/ 0 w 483"/>
              <a:gd name="T9" fmla="*/ 278 h 278"/>
              <a:gd name="T10" fmla="*/ 0 w 483"/>
              <a:gd name="T11" fmla="*/ 0 h 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83" h="278">
                <a:moveTo>
                  <a:pt x="0" y="0"/>
                </a:moveTo>
                <a:lnTo>
                  <a:pt x="0" y="0"/>
                </a:lnTo>
                <a:lnTo>
                  <a:pt x="483" y="0"/>
                </a:lnTo>
                <a:lnTo>
                  <a:pt x="483" y="278"/>
                </a:lnTo>
                <a:lnTo>
                  <a:pt x="0" y="278"/>
                </a:lnTo>
                <a:lnTo>
                  <a:pt x="0" y="0"/>
                </a:lnTo>
                <a:close/>
              </a:path>
            </a:pathLst>
          </a:custGeom>
          <a:solidFill>
            <a:srgbClr val="4192C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de-DE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</a:p>
        </p:txBody>
      </p:sp>
      <p:sp>
        <p:nvSpPr>
          <p:cNvPr id="112" name="Freeform 75"/>
          <p:cNvSpPr>
            <a:spLocks/>
          </p:cNvSpPr>
          <p:nvPr/>
        </p:nvSpPr>
        <p:spPr bwMode="auto">
          <a:xfrm>
            <a:off x="2775903" y="3065462"/>
            <a:ext cx="461963" cy="265113"/>
          </a:xfrm>
          <a:custGeom>
            <a:avLst/>
            <a:gdLst>
              <a:gd name="T0" fmla="*/ 0 w 483"/>
              <a:gd name="T1" fmla="*/ 0 h 278"/>
              <a:gd name="T2" fmla="*/ 0 w 483"/>
              <a:gd name="T3" fmla="*/ 0 h 278"/>
              <a:gd name="T4" fmla="*/ 483 w 483"/>
              <a:gd name="T5" fmla="*/ 0 h 278"/>
              <a:gd name="T6" fmla="*/ 483 w 483"/>
              <a:gd name="T7" fmla="*/ 278 h 278"/>
              <a:gd name="T8" fmla="*/ 0 w 483"/>
              <a:gd name="T9" fmla="*/ 278 h 278"/>
              <a:gd name="T10" fmla="*/ 0 w 483"/>
              <a:gd name="T11" fmla="*/ 0 h 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83" h="278">
                <a:moveTo>
                  <a:pt x="0" y="0"/>
                </a:moveTo>
                <a:lnTo>
                  <a:pt x="0" y="0"/>
                </a:lnTo>
                <a:lnTo>
                  <a:pt x="483" y="0"/>
                </a:lnTo>
                <a:lnTo>
                  <a:pt x="483" y="278"/>
                </a:lnTo>
                <a:lnTo>
                  <a:pt x="0" y="278"/>
                </a:lnTo>
                <a:lnTo>
                  <a:pt x="0" y="0"/>
                </a:lnTo>
                <a:close/>
              </a:path>
            </a:pathLst>
          </a:custGeom>
          <a:solidFill>
            <a:srgbClr val="4192C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de-DE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</a:p>
        </p:txBody>
      </p:sp>
      <p:sp>
        <p:nvSpPr>
          <p:cNvPr id="48" name="Richtungspfeil 47"/>
          <p:cNvSpPr/>
          <p:nvPr/>
        </p:nvSpPr>
        <p:spPr>
          <a:xfrm>
            <a:off x="5441094" y="2351616"/>
            <a:ext cx="55468" cy="199269"/>
          </a:xfrm>
          <a:prstGeom prst="homePlate">
            <a:avLst>
              <a:gd name="adj" fmla="val 99383"/>
            </a:avLst>
          </a:prstGeom>
          <a:solidFill>
            <a:srgbClr val="1EAEBD">
              <a:alpha val="6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9" name="Richtungspfeil 48"/>
          <p:cNvSpPr/>
          <p:nvPr/>
        </p:nvSpPr>
        <p:spPr>
          <a:xfrm>
            <a:off x="5433474" y="3075516"/>
            <a:ext cx="55468" cy="199269"/>
          </a:xfrm>
          <a:prstGeom prst="homePlate">
            <a:avLst>
              <a:gd name="adj" fmla="val 99383"/>
            </a:avLst>
          </a:prstGeom>
          <a:solidFill>
            <a:srgbClr val="1EAEBD">
              <a:alpha val="6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" name="AutoShape 3"/>
          <p:cNvSpPr>
            <a:spLocks noChangeAspect="1" noChangeArrowheads="1" noTextEdit="1"/>
          </p:cNvSpPr>
          <p:nvPr/>
        </p:nvSpPr>
        <p:spPr bwMode="auto">
          <a:xfrm>
            <a:off x="477837" y="4027488"/>
            <a:ext cx="1773237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460819" y="4070414"/>
            <a:ext cx="1963293" cy="200025"/>
          </a:xfrm>
          <a:custGeom>
            <a:avLst/>
            <a:gdLst>
              <a:gd name="T0" fmla="*/ 0 w 2361"/>
              <a:gd name="T1" fmla="*/ 0 h 279"/>
              <a:gd name="T2" fmla="*/ 0 w 2361"/>
              <a:gd name="T3" fmla="*/ 0 h 279"/>
              <a:gd name="T4" fmla="*/ 2361 w 2361"/>
              <a:gd name="T5" fmla="*/ 0 h 279"/>
              <a:gd name="T6" fmla="*/ 2361 w 2361"/>
              <a:gd name="T7" fmla="*/ 279 h 279"/>
              <a:gd name="T8" fmla="*/ 0 w 2361"/>
              <a:gd name="T9" fmla="*/ 279 h 279"/>
              <a:gd name="T10" fmla="*/ 0 w 2361"/>
              <a:gd name="T11" fmla="*/ 0 h 2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361" h="279">
                <a:moveTo>
                  <a:pt x="0" y="0"/>
                </a:moveTo>
                <a:lnTo>
                  <a:pt x="0" y="0"/>
                </a:lnTo>
                <a:lnTo>
                  <a:pt x="2361" y="0"/>
                </a:lnTo>
                <a:lnTo>
                  <a:pt x="2361" y="279"/>
                </a:lnTo>
                <a:lnTo>
                  <a:pt x="0" y="279"/>
                </a:lnTo>
                <a:lnTo>
                  <a:pt x="0" y="0"/>
                </a:lnTo>
                <a:close/>
              </a:path>
            </a:pathLst>
          </a:custGeom>
          <a:solidFill>
            <a:srgbClr val="44B9C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sz="1100" dirty="0">
                <a:solidFill>
                  <a:srgbClr val="FEFEFE"/>
                </a:solidFill>
                <a:latin typeface="Arial" pitchFamily="34" charset="0"/>
                <a:cs typeface="Arial" pitchFamily="34" charset="0"/>
              </a:rPr>
              <a:t>M (Mittleres Niveau)</a:t>
            </a:r>
            <a:endParaRPr lang="de-DE" altLang="de-D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74536" y="4343146"/>
            <a:ext cx="1941276" cy="200025"/>
          </a:xfrm>
          <a:custGeom>
            <a:avLst/>
            <a:gdLst>
              <a:gd name="T0" fmla="*/ 0 w 2369"/>
              <a:gd name="T1" fmla="*/ 0 h 278"/>
              <a:gd name="T2" fmla="*/ 0 w 2369"/>
              <a:gd name="T3" fmla="*/ 0 h 278"/>
              <a:gd name="T4" fmla="*/ 2369 w 2369"/>
              <a:gd name="T5" fmla="*/ 0 h 278"/>
              <a:gd name="T6" fmla="*/ 2369 w 2369"/>
              <a:gd name="T7" fmla="*/ 278 h 278"/>
              <a:gd name="T8" fmla="*/ 0 w 2369"/>
              <a:gd name="T9" fmla="*/ 278 h 278"/>
              <a:gd name="T10" fmla="*/ 0 w 2369"/>
              <a:gd name="T11" fmla="*/ 0 h 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369" h="278">
                <a:moveTo>
                  <a:pt x="0" y="0"/>
                </a:moveTo>
                <a:lnTo>
                  <a:pt x="0" y="0"/>
                </a:lnTo>
                <a:lnTo>
                  <a:pt x="2369" y="0"/>
                </a:lnTo>
                <a:lnTo>
                  <a:pt x="2369" y="278"/>
                </a:lnTo>
                <a:lnTo>
                  <a:pt x="0" y="278"/>
                </a:lnTo>
                <a:lnTo>
                  <a:pt x="0" y="0"/>
                </a:lnTo>
                <a:close/>
              </a:path>
            </a:pathLst>
          </a:custGeom>
          <a:solidFill>
            <a:srgbClr val="4192C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sz="1100" dirty="0">
                <a:solidFill>
                  <a:srgbClr val="FEFEFE"/>
                </a:solidFill>
                <a:latin typeface="Arial" pitchFamily="34" charset="0"/>
                <a:cs typeface="Arial" pitchFamily="34" charset="0"/>
              </a:rPr>
              <a:t>G (Grundlegendes Niveau)</a:t>
            </a:r>
            <a:endParaRPr lang="de-DE" altLang="de-DE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3072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www.km-bw.de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dirty="0" smtClean="0"/>
              <a:t>Folie 11</a:t>
            </a:r>
            <a:endParaRPr lang="de-DE" dirty="0"/>
          </a:p>
        </p:txBody>
      </p:sp>
      <p:sp>
        <p:nvSpPr>
          <p:cNvPr id="8" name="Inhaltsplatzhalter 1"/>
          <p:cNvSpPr>
            <a:spLocks noGrp="1"/>
          </p:cNvSpPr>
          <p:nvPr>
            <p:ph idx="1"/>
          </p:nvPr>
        </p:nvSpPr>
        <p:spPr>
          <a:xfrm>
            <a:off x="478086" y="1389512"/>
            <a:ext cx="8435281" cy="4176688"/>
          </a:xfrm>
          <a:noFill/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>
            <a:noAutofit/>
          </a:bodyPr>
          <a:lstStyle/>
          <a:p>
            <a:endParaRPr lang="de-DE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Garamond"/>
              <a:cs typeface="Garamond"/>
            </a:endParaRPr>
          </a:p>
          <a:p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8-jähriger Bildungsgang zum Abitur</a:t>
            </a:r>
          </a:p>
          <a:p>
            <a:endParaRPr lang="de-DE" sz="16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  <a:p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b</a:t>
            </a:r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reite 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und vertiefte Allgemeinbildung </a:t>
            </a:r>
          </a:p>
          <a:p>
            <a:endParaRPr lang="de-DE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  <a:p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Förderung der Fähigkeiten</a:t>
            </a:r>
          </a:p>
          <a:p>
            <a:pPr lvl="1">
              <a:buFont typeface="Symbol" charset="2"/>
              <a:buChar char="-"/>
            </a:pPr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theoretische 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E</a:t>
            </a:r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rkenntnisse nachzuvollziehen</a:t>
            </a:r>
          </a:p>
          <a:p>
            <a:pPr lvl="1">
              <a:buFont typeface="Symbol" charset="2"/>
              <a:buChar char="-"/>
            </a:pPr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schwierige Sachverhalte geistig zu durchdringen</a:t>
            </a:r>
          </a:p>
          <a:p>
            <a:pPr lvl="1">
              <a:buFont typeface="Symbol" charset="2"/>
              <a:buChar char="-"/>
            </a:pPr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vielschichtige Zusammenhänge zu durchschauen</a:t>
            </a:r>
          </a:p>
          <a:p>
            <a:endParaRPr lang="de-DE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  <a:p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Vermittlung historischer, künstlerischer und geistiger Traditionen unserer Kultur</a:t>
            </a:r>
          </a:p>
          <a:p>
            <a:endParaRPr lang="de-DE" sz="16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  <a:p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Ausbildung in mehreren Sprachen, in Natur- und Geisteswissenschaften sowie im </a:t>
            </a:r>
            <a:b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</a:br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musisch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-ästhetischen </a:t>
            </a:r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Bereich</a:t>
            </a:r>
            <a:endParaRPr lang="de-DE" sz="16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  <a:p>
            <a:endParaRPr lang="de-DE" sz="1600" dirty="0">
              <a:solidFill>
                <a:schemeClr val="tx1"/>
              </a:solidFill>
              <a:latin typeface="Garamond"/>
              <a:cs typeface="Garamond"/>
            </a:endParaRPr>
          </a:p>
          <a:p>
            <a:endParaRPr lang="de-DE" sz="1600" dirty="0">
              <a:solidFill>
                <a:schemeClr val="tx1"/>
              </a:solidFill>
            </a:endParaRPr>
          </a:p>
          <a:p>
            <a:endParaRPr lang="de-DE" sz="1800" dirty="0">
              <a:solidFill>
                <a:schemeClr val="tx1"/>
              </a:solidFill>
            </a:endParaRPr>
          </a:p>
          <a:p>
            <a:endParaRPr lang="de-DE" sz="1800" dirty="0">
              <a:solidFill>
                <a:schemeClr val="tx1"/>
              </a:solidFill>
            </a:endParaRPr>
          </a:p>
        </p:txBody>
      </p:sp>
      <p:sp>
        <p:nvSpPr>
          <p:cNvPr id="9" name="Titel 3"/>
          <p:cNvSpPr txBox="1">
            <a:spLocks/>
          </p:cNvSpPr>
          <p:nvPr/>
        </p:nvSpPr>
        <p:spPr>
          <a:xfrm>
            <a:off x="457200" y="562000"/>
            <a:ext cx="8229600" cy="70676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ea typeface="+mj-ea"/>
                <a:cs typeface="+mj-cs"/>
              </a:defRPr>
            </a:lvl1pPr>
          </a:lstStyle>
          <a:p>
            <a:r>
              <a:rPr lang="de-DE" sz="3200" dirty="0"/>
              <a:t>Das </a:t>
            </a:r>
            <a:r>
              <a:rPr lang="de-DE" sz="3200" dirty="0" smtClean="0"/>
              <a:t>Gymnasium</a:t>
            </a:r>
            <a:endParaRPr lang="de-DE" sz="3200" dirty="0"/>
          </a:p>
        </p:txBody>
      </p:sp>
      <p:pic>
        <p:nvPicPr>
          <p:cNvPr id="4" name="Bild 3" descr="Foto Folie 11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39"/>
          <a:stretch/>
        </p:blipFill>
        <p:spPr>
          <a:xfrm>
            <a:off x="5614742" y="1484784"/>
            <a:ext cx="3240000" cy="2160240"/>
          </a:xfrm>
          <a:prstGeom prst="rect">
            <a:avLst/>
          </a:prstGeom>
        </p:spPr>
      </p:pic>
      <p:sp>
        <p:nvSpPr>
          <p:cNvPr id="12" name="Rechteck 11"/>
          <p:cNvSpPr/>
          <p:nvPr/>
        </p:nvSpPr>
        <p:spPr>
          <a:xfrm>
            <a:off x="468313" y="1484784"/>
            <a:ext cx="8362504" cy="45719"/>
          </a:xfrm>
          <a:prstGeom prst="rect">
            <a:avLst/>
          </a:prstGeom>
          <a:solidFill>
            <a:srgbClr val="1EAEB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09684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/>
        </p:nvSpPr>
        <p:spPr>
          <a:xfrm>
            <a:off x="468313" y="4869152"/>
            <a:ext cx="8380411" cy="288040"/>
          </a:xfrm>
          <a:prstGeom prst="rect">
            <a:avLst/>
          </a:prstGeom>
          <a:solidFill>
            <a:srgbClr val="1E90BC">
              <a:alpha val="1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3" name="Rechteck 12"/>
          <p:cNvSpPr/>
          <p:nvPr/>
        </p:nvSpPr>
        <p:spPr>
          <a:xfrm>
            <a:off x="468313" y="5229192"/>
            <a:ext cx="8380411" cy="288040"/>
          </a:xfrm>
          <a:prstGeom prst="rect">
            <a:avLst/>
          </a:prstGeom>
          <a:solidFill>
            <a:srgbClr val="1E90BC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C9C9C9">
                    <a:lumMod val="50000"/>
                  </a:srgbClr>
                </a:solidFill>
              </a:rPr>
              <a:t>www.km-bw.de</a:t>
            </a:r>
            <a:endParaRPr lang="de-DE" dirty="0">
              <a:solidFill>
                <a:srgbClr val="C9C9C9">
                  <a:lumMod val="50000"/>
                </a:srgbClr>
              </a:solidFill>
            </a:endParaRP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C9C9C9">
                    <a:lumMod val="50000"/>
                  </a:srgbClr>
                </a:solidFill>
              </a:rPr>
              <a:t>Folie 12</a:t>
            </a:r>
            <a:endParaRPr lang="de-DE" dirty="0">
              <a:solidFill>
                <a:srgbClr val="C9C9C9">
                  <a:lumMod val="50000"/>
                </a:srgbClr>
              </a:solidFill>
            </a:endParaRPr>
          </a:p>
        </p:txBody>
      </p:sp>
      <p:sp>
        <p:nvSpPr>
          <p:cNvPr id="7" name="Inhaltsplatzhalter 1"/>
          <p:cNvSpPr>
            <a:spLocks noGrp="1"/>
          </p:cNvSpPr>
          <p:nvPr>
            <p:ph idx="1"/>
          </p:nvPr>
        </p:nvSpPr>
        <p:spPr>
          <a:xfrm>
            <a:off x="484636" y="1312796"/>
            <a:ext cx="4464496" cy="2664098"/>
          </a:xfrm>
          <a:noFill/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rIns="540000">
            <a:normAutofit/>
          </a:bodyPr>
          <a:lstStyle/>
          <a:p>
            <a:pPr>
              <a:lnSpc>
                <a:spcPct val="120000"/>
              </a:lnSpc>
            </a:pPr>
            <a:endParaRPr lang="de-DE" sz="1600" dirty="0">
              <a:latin typeface="Garamond"/>
              <a:cs typeface="Garamond"/>
            </a:endParaRPr>
          </a:p>
          <a:p>
            <a:pPr>
              <a:lnSpc>
                <a:spcPct val="120000"/>
              </a:lnSpc>
              <a:buFont typeface="Arial"/>
              <a:buChar char="•"/>
            </a:pPr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„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Gut ankommen </a:t>
            </a:r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am Gymnasium“</a:t>
            </a:r>
          </a:p>
          <a:p>
            <a:pPr>
              <a:lnSpc>
                <a:spcPct val="120000"/>
              </a:lnSpc>
              <a:buFont typeface="Arial"/>
              <a:buChar char="•"/>
            </a:pPr>
            <a:endParaRPr lang="de-DE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  <a:p>
            <a:pPr>
              <a:lnSpc>
                <a:spcPct val="120000"/>
              </a:lnSpc>
              <a:buFont typeface="Arial"/>
              <a:buChar char="•"/>
            </a:pP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g</a:t>
            </a:r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ezielte, individuelle Förderung </a:t>
            </a:r>
            <a:b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</a:br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in Klasse 5</a:t>
            </a:r>
          </a:p>
          <a:p>
            <a:pPr>
              <a:lnSpc>
                <a:spcPct val="120000"/>
              </a:lnSpc>
              <a:buFont typeface="Arial"/>
              <a:buChar char="•"/>
            </a:pPr>
            <a:endParaRPr lang="de-DE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  <a:p>
            <a:pPr>
              <a:lnSpc>
                <a:spcPct val="120000"/>
              </a:lnSpc>
              <a:buFont typeface="Arial"/>
              <a:buChar char="•"/>
            </a:pPr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2. Fremdsprache ab 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Klasse </a:t>
            </a:r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6 verpflichtend</a:t>
            </a:r>
          </a:p>
          <a:p>
            <a:pPr marL="109728" indent="0">
              <a:buNone/>
            </a:pPr>
            <a:endParaRPr lang="de-DE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09728" indent="0">
              <a:buNone/>
            </a:pPr>
            <a:endParaRPr lang="de-DE" sz="1600" dirty="0"/>
          </a:p>
          <a:p>
            <a:pPr marL="411480" lvl="1" indent="0">
              <a:buNone/>
            </a:pPr>
            <a:endParaRPr lang="de-DE" altLang="de-DE" sz="1600" dirty="0"/>
          </a:p>
        </p:txBody>
      </p:sp>
      <p:sp>
        <p:nvSpPr>
          <p:cNvPr id="8" name="Titel 3"/>
          <p:cNvSpPr txBox="1">
            <a:spLocks/>
          </p:cNvSpPr>
          <p:nvPr/>
        </p:nvSpPr>
        <p:spPr>
          <a:xfrm>
            <a:off x="457200" y="562000"/>
            <a:ext cx="8229600" cy="70676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ea typeface="+mj-ea"/>
                <a:cs typeface="+mj-cs"/>
              </a:defRPr>
            </a:lvl1pPr>
          </a:lstStyle>
          <a:p>
            <a:r>
              <a:rPr lang="de-DE" sz="32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Das Gymnasium</a:t>
            </a:r>
            <a:endParaRPr lang="de-DE" sz="3200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1170486"/>
              </p:ext>
            </p:extLst>
          </p:nvPr>
        </p:nvGraphicFramePr>
        <p:xfrm>
          <a:off x="529208" y="4869160"/>
          <a:ext cx="7715200" cy="720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38999"/>
                <a:gridCol w="6376201"/>
              </a:tblGrid>
              <a:tr h="360040">
                <a:tc gridSpan="2">
                  <a:txBody>
                    <a:bodyPr/>
                    <a:lstStyle/>
                    <a:p>
                      <a:r>
                        <a:rPr kumimoji="0" lang="de-DE" sz="16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/>
                          <a:cs typeface="Arial"/>
                        </a:rPr>
                        <a:t>Abschluss</a:t>
                      </a:r>
                      <a:endParaRPr kumimoji="0" lang="de-DE" sz="1600" b="1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pPr marL="0" lvl="1" indent="0" algn="l" rtl="0" eaLnBrk="1" latinLnBrk="0" hangingPunct="1">
                        <a:spcBef>
                          <a:spcPts val="300"/>
                        </a:spcBef>
                        <a:buClr>
                          <a:schemeClr val="tx1">
                            <a:lumMod val="65000"/>
                            <a:lumOff val="35000"/>
                          </a:schemeClr>
                        </a:buClr>
                        <a:buFont typeface="Arial" pitchFamily="34" charset="0"/>
                        <a:buNone/>
                      </a:pPr>
                      <a:r>
                        <a:rPr kumimoji="0" lang="de-DE" sz="16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/>
                          <a:cs typeface="Arial"/>
                        </a:rPr>
                        <a:t>Klasse 12</a:t>
                      </a:r>
                      <a:endParaRPr kumimoji="0" lang="de-DE" sz="16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/>
                          <a:cs typeface="Arial"/>
                        </a:rPr>
                        <a:t>Allgemeine</a:t>
                      </a:r>
                      <a:r>
                        <a:rPr lang="de-DE" sz="16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/>
                          <a:cs typeface="Arial"/>
                        </a:rPr>
                        <a:t> Hochschulreife (</a:t>
                      </a:r>
                      <a:r>
                        <a:rPr lang="de-DE" sz="1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/>
                          <a:cs typeface="Arial"/>
                        </a:rPr>
                        <a:t>Abitur) </a:t>
                      </a:r>
                      <a:endParaRPr lang="de-DE" sz="16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Abgerundetes Rechteck 11"/>
          <p:cNvSpPr/>
          <p:nvPr/>
        </p:nvSpPr>
        <p:spPr>
          <a:xfrm>
            <a:off x="5444027" y="1844824"/>
            <a:ext cx="3600400" cy="1656184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Profilfächer 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(ab Klasse 8</a:t>
            </a:r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)</a:t>
            </a:r>
            <a:endParaRPr lang="de-DE" sz="16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Naturwissenschaft und </a:t>
            </a:r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Technik</a:t>
            </a:r>
            <a:endParaRPr lang="de-DE" sz="16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Dritte Fremdsprache </a:t>
            </a:r>
          </a:p>
          <a:p>
            <a:pPr marL="285750" indent="-285750">
              <a:buFont typeface="Arial"/>
              <a:buChar char="•"/>
            </a:pPr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Sport 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oder Musik oder </a:t>
            </a:r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                 Bildende 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Kunst</a:t>
            </a:r>
          </a:p>
        </p:txBody>
      </p:sp>
      <p:sp>
        <p:nvSpPr>
          <p:cNvPr id="10" name="Rechteck 9"/>
          <p:cNvSpPr/>
          <p:nvPr/>
        </p:nvSpPr>
        <p:spPr>
          <a:xfrm>
            <a:off x="468313" y="1484784"/>
            <a:ext cx="8380412" cy="45719"/>
          </a:xfrm>
          <a:prstGeom prst="rect">
            <a:avLst/>
          </a:prstGeom>
          <a:solidFill>
            <a:srgbClr val="1EAEB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6" name="Richtungspfeil 15"/>
          <p:cNvSpPr/>
          <p:nvPr/>
        </p:nvSpPr>
        <p:spPr>
          <a:xfrm>
            <a:off x="5372018" y="1988840"/>
            <a:ext cx="110936" cy="380353"/>
          </a:xfrm>
          <a:prstGeom prst="homePlate">
            <a:avLst>
              <a:gd name="adj" fmla="val 99383"/>
            </a:avLst>
          </a:prstGeom>
          <a:solidFill>
            <a:srgbClr val="1EAEBD">
              <a:alpha val="6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96608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467544" y="6093336"/>
            <a:ext cx="917952" cy="360000"/>
          </a:xfrm>
        </p:spPr>
        <p:txBody>
          <a:bodyPr/>
          <a:lstStyle/>
          <a:p>
            <a:r>
              <a:rPr lang="de-DE" dirty="0" smtClean="0">
                <a:solidFill>
                  <a:srgbClr val="C9C9C9">
                    <a:lumMod val="50000"/>
                  </a:srgbClr>
                </a:solidFill>
              </a:rPr>
              <a:t>www.km-bw.de</a:t>
            </a:r>
            <a:endParaRPr lang="de-DE" dirty="0">
              <a:solidFill>
                <a:srgbClr val="C9C9C9">
                  <a:lumMod val="50000"/>
                </a:srgbClr>
              </a:solidFill>
            </a:endParaRP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812360" y="6093336"/>
            <a:ext cx="886737" cy="360000"/>
          </a:xfrm>
        </p:spPr>
        <p:txBody>
          <a:bodyPr/>
          <a:lstStyle/>
          <a:p>
            <a:r>
              <a:rPr lang="de-DE" dirty="0" smtClean="0">
                <a:solidFill>
                  <a:srgbClr val="C9C9C9">
                    <a:lumMod val="50000"/>
                  </a:srgbClr>
                </a:solidFill>
              </a:rPr>
              <a:t>Folie 13</a:t>
            </a:r>
            <a:endParaRPr lang="de-DE" dirty="0">
              <a:solidFill>
                <a:srgbClr val="C9C9C9">
                  <a:lumMod val="50000"/>
                </a:srgbClr>
              </a:solidFill>
            </a:endParaRPr>
          </a:p>
        </p:txBody>
      </p:sp>
      <p:sp>
        <p:nvSpPr>
          <p:cNvPr id="7" name="Inhaltsplatzhalter 1"/>
          <p:cNvSpPr>
            <a:spLocks noGrp="1"/>
          </p:cNvSpPr>
          <p:nvPr>
            <p:ph idx="1"/>
          </p:nvPr>
        </p:nvSpPr>
        <p:spPr>
          <a:xfrm>
            <a:off x="490910" y="1639976"/>
            <a:ext cx="4896544" cy="2428840"/>
          </a:xfrm>
          <a:noFill/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>
            <a:noAutofit/>
          </a:bodyPr>
          <a:lstStyle/>
          <a:p>
            <a:pPr marL="109728" indent="0">
              <a:buNone/>
            </a:pPr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Vermittlung einer grundlegenden und erweiterten Bildung wie auch einer breiten und vertieften Allgemeinbildung. D.h. Vermittlung des </a:t>
            </a:r>
            <a:endParaRPr lang="de-DE" sz="16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  <a:p>
            <a:pPr marL="347663" indent="0">
              <a:buNone/>
            </a:pPr>
            <a:r>
              <a:rPr lang="de-DE" sz="1600" dirty="0" smtClean="0">
                <a:solidFill>
                  <a:srgbClr val="4774B2"/>
                </a:solidFill>
                <a:latin typeface="Arial"/>
                <a:cs typeface="Arial"/>
              </a:rPr>
              <a:t>grundlegenden Niveaus 	</a:t>
            </a:r>
            <a:r>
              <a:rPr lang="de-DE" sz="1600" b="1" dirty="0" smtClean="0">
                <a:solidFill>
                  <a:srgbClr val="4774B2"/>
                </a:solidFill>
                <a:latin typeface="Arial"/>
                <a:cs typeface="Arial"/>
              </a:rPr>
              <a:t>(G)</a:t>
            </a:r>
            <a:r>
              <a:rPr lang="de-DE" sz="1600" dirty="0" smtClean="0">
                <a:solidFill>
                  <a:srgbClr val="4774B2"/>
                </a:solidFill>
                <a:latin typeface="Arial"/>
                <a:cs typeface="Arial"/>
              </a:rPr>
              <a:t> </a:t>
            </a:r>
            <a:r>
              <a:rPr lang="de-DE" sz="1600" dirty="0" smtClean="0">
                <a:solidFill>
                  <a:schemeClr val="tx1"/>
                </a:solidFill>
                <a:latin typeface="Arial"/>
                <a:cs typeface="Arial"/>
              </a:rPr>
              <a:t>	</a:t>
            </a:r>
            <a:br>
              <a:rPr lang="de-DE" sz="1600" dirty="0" smtClean="0">
                <a:solidFill>
                  <a:schemeClr val="tx1"/>
                </a:solidFill>
                <a:latin typeface="Arial"/>
                <a:cs typeface="Arial"/>
              </a:rPr>
            </a:br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(Ziel: Hauptschulabschluss),</a:t>
            </a:r>
          </a:p>
          <a:p>
            <a:pPr marL="347663" indent="0">
              <a:buNone/>
            </a:pPr>
            <a:r>
              <a:rPr lang="de-DE" sz="1600" dirty="0" smtClean="0">
                <a:solidFill>
                  <a:srgbClr val="1E90BC"/>
                </a:solidFill>
                <a:latin typeface="Arial"/>
                <a:cs typeface="Arial"/>
              </a:rPr>
              <a:t>mittleren Niveaus	</a:t>
            </a:r>
            <a:r>
              <a:rPr lang="de-DE" sz="1600" b="1" dirty="0" smtClean="0">
                <a:solidFill>
                  <a:srgbClr val="1E90BC"/>
                </a:solidFill>
                <a:latin typeface="Arial"/>
                <a:cs typeface="Arial"/>
              </a:rPr>
              <a:t>(M)</a:t>
            </a:r>
            <a:r>
              <a:rPr lang="de-DE" sz="1600" dirty="0" smtClean="0">
                <a:solidFill>
                  <a:srgbClr val="1E90BC"/>
                </a:solidFill>
                <a:latin typeface="Arial"/>
                <a:cs typeface="Arial"/>
              </a:rPr>
              <a:t> </a:t>
            </a:r>
            <a:r>
              <a:rPr lang="de-DE" sz="1600" dirty="0" smtClean="0">
                <a:solidFill>
                  <a:schemeClr val="tx1"/>
                </a:solidFill>
                <a:latin typeface="Arial"/>
                <a:cs typeface="Arial"/>
              </a:rPr>
              <a:t>	</a:t>
            </a:r>
            <a:br>
              <a:rPr lang="de-DE" sz="1600" dirty="0" smtClean="0">
                <a:solidFill>
                  <a:schemeClr val="tx1"/>
                </a:solidFill>
                <a:latin typeface="Arial"/>
                <a:cs typeface="Arial"/>
              </a:rPr>
            </a:br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(Ziel: Realschulabschluss) oder </a:t>
            </a:r>
          </a:p>
          <a:p>
            <a:pPr marL="347663" indent="0">
              <a:buNone/>
            </a:pPr>
            <a:r>
              <a:rPr lang="de-DE" sz="1600" dirty="0" smtClean="0">
                <a:solidFill>
                  <a:srgbClr val="1EBCC2"/>
                </a:solidFill>
                <a:latin typeface="Arial"/>
                <a:cs typeface="Arial"/>
              </a:rPr>
              <a:t>erweiterten Niveaus </a:t>
            </a:r>
            <a:r>
              <a:rPr lang="de-DE" sz="1600" dirty="0">
                <a:solidFill>
                  <a:srgbClr val="1EBCC2"/>
                </a:solidFill>
                <a:latin typeface="Arial"/>
                <a:cs typeface="Arial"/>
              </a:rPr>
              <a:t> </a:t>
            </a:r>
            <a:r>
              <a:rPr lang="de-DE" sz="1600" dirty="0" smtClean="0">
                <a:solidFill>
                  <a:srgbClr val="1EBCC2"/>
                </a:solidFill>
                <a:latin typeface="Arial"/>
                <a:cs typeface="Arial"/>
              </a:rPr>
              <a:t>    	</a:t>
            </a:r>
            <a:r>
              <a:rPr lang="de-DE" sz="1600" b="1" dirty="0" smtClean="0">
                <a:solidFill>
                  <a:srgbClr val="1EBCC2"/>
                </a:solidFill>
                <a:latin typeface="Arial"/>
                <a:cs typeface="Arial"/>
              </a:rPr>
              <a:t>(E)                         </a:t>
            </a:r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(Ziel: allgemeine Hochschulreife)</a:t>
            </a:r>
          </a:p>
          <a:p>
            <a:pPr marL="347663" indent="0">
              <a:buNone/>
            </a:pPr>
            <a:endParaRPr lang="de-DE" sz="1600" dirty="0" smtClean="0">
              <a:solidFill>
                <a:schemeClr val="tx1"/>
              </a:solidFill>
              <a:latin typeface="Garamond"/>
              <a:cs typeface="Garamond"/>
            </a:endParaRPr>
          </a:p>
        </p:txBody>
      </p:sp>
      <p:sp>
        <p:nvSpPr>
          <p:cNvPr id="8" name="Titel 3"/>
          <p:cNvSpPr txBox="1">
            <a:spLocks/>
          </p:cNvSpPr>
          <p:nvPr/>
        </p:nvSpPr>
        <p:spPr>
          <a:xfrm>
            <a:off x="457200" y="562000"/>
            <a:ext cx="8229600" cy="70676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ea typeface="+mj-ea"/>
                <a:cs typeface="+mj-cs"/>
              </a:defRPr>
            </a:lvl1pPr>
          </a:lstStyle>
          <a:p>
            <a:r>
              <a:rPr lang="de-DE" sz="32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Die Gemeinschaftsschule</a:t>
            </a:r>
            <a:endParaRPr lang="de-DE" sz="3200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pic>
        <p:nvPicPr>
          <p:cNvPr id="2" name="Bild 1" descr="Foto Folie 13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1" r="11776" b="10717"/>
          <a:stretch/>
        </p:blipFill>
        <p:spPr>
          <a:xfrm>
            <a:off x="5611862" y="1484784"/>
            <a:ext cx="3240000" cy="2160000"/>
          </a:xfrm>
          <a:prstGeom prst="rect">
            <a:avLst/>
          </a:prstGeom>
        </p:spPr>
      </p:pic>
      <p:sp>
        <p:nvSpPr>
          <p:cNvPr id="12" name="Rechteck 11"/>
          <p:cNvSpPr/>
          <p:nvPr/>
        </p:nvSpPr>
        <p:spPr>
          <a:xfrm>
            <a:off x="468313" y="1484784"/>
            <a:ext cx="8380412" cy="45719"/>
          </a:xfrm>
          <a:prstGeom prst="rect">
            <a:avLst/>
          </a:prstGeom>
          <a:solidFill>
            <a:srgbClr val="1EAEB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634926" y="4087104"/>
            <a:ext cx="8208912" cy="1669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alt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Entscheidung über den angestrebten Schulabschluss </a:t>
            </a:r>
            <a:r>
              <a:rPr lang="de-DE" alt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erst in </a:t>
            </a:r>
            <a:r>
              <a:rPr lang="de-DE" alt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Klasse 8 bzw. </a:t>
            </a:r>
            <a:r>
              <a:rPr lang="de-DE" alt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9</a:t>
            </a:r>
          </a:p>
          <a:p>
            <a:endParaRPr lang="de-DE" altLang="de-DE" sz="12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  <a:p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Befähigung zu eigenverantwortlichem Lernen</a:t>
            </a:r>
          </a:p>
          <a:p>
            <a:endParaRPr lang="de-DE" sz="1050" dirty="0" smtClean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  <a:p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e</a:t>
            </a:r>
            <a:r>
              <a:rPr lang="de-DE" alt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nge </a:t>
            </a:r>
            <a:r>
              <a:rPr lang="de-DE" alt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Begleitung des individuellen Lernprozesses mit </a:t>
            </a:r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Coaching für jede Schülerin/jeden Schüler</a:t>
            </a:r>
            <a:endParaRPr lang="de-DE" sz="16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  <a:p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detaillierte Leistungsrückmeldung</a:t>
            </a:r>
            <a:endParaRPr lang="de-DE" sz="16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3" name="Richtungspfeil 12"/>
          <p:cNvSpPr/>
          <p:nvPr/>
        </p:nvSpPr>
        <p:spPr>
          <a:xfrm>
            <a:off x="490910" y="1628800"/>
            <a:ext cx="110936" cy="380353"/>
          </a:xfrm>
          <a:prstGeom prst="homePlate">
            <a:avLst>
              <a:gd name="adj" fmla="val 99383"/>
            </a:avLst>
          </a:prstGeom>
          <a:solidFill>
            <a:srgbClr val="1EAEBD">
              <a:alpha val="6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4" name="Richtungspfeil 13"/>
          <p:cNvSpPr/>
          <p:nvPr/>
        </p:nvSpPr>
        <p:spPr>
          <a:xfrm>
            <a:off x="490910" y="4063736"/>
            <a:ext cx="110936" cy="380353"/>
          </a:xfrm>
          <a:prstGeom prst="homePlate">
            <a:avLst>
              <a:gd name="adj" fmla="val 99383"/>
            </a:avLst>
          </a:prstGeom>
          <a:solidFill>
            <a:srgbClr val="1EAEBD">
              <a:alpha val="6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5" name="Richtungspfeil 14"/>
          <p:cNvSpPr/>
          <p:nvPr/>
        </p:nvSpPr>
        <p:spPr>
          <a:xfrm>
            <a:off x="490910" y="4486435"/>
            <a:ext cx="110936" cy="380353"/>
          </a:xfrm>
          <a:prstGeom prst="homePlate">
            <a:avLst>
              <a:gd name="adj" fmla="val 99383"/>
            </a:avLst>
          </a:prstGeom>
          <a:solidFill>
            <a:srgbClr val="1EAEBD">
              <a:alpha val="6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6" name="Richtungspfeil 15"/>
          <p:cNvSpPr/>
          <p:nvPr/>
        </p:nvSpPr>
        <p:spPr>
          <a:xfrm>
            <a:off x="490910" y="4916292"/>
            <a:ext cx="110936" cy="380353"/>
          </a:xfrm>
          <a:prstGeom prst="homePlate">
            <a:avLst>
              <a:gd name="adj" fmla="val 99383"/>
            </a:avLst>
          </a:prstGeom>
          <a:solidFill>
            <a:srgbClr val="1EAEBD">
              <a:alpha val="6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7" name="Richtungspfeil 16"/>
          <p:cNvSpPr/>
          <p:nvPr/>
        </p:nvSpPr>
        <p:spPr>
          <a:xfrm>
            <a:off x="488042" y="5391022"/>
            <a:ext cx="110936" cy="380353"/>
          </a:xfrm>
          <a:prstGeom prst="homePlate">
            <a:avLst>
              <a:gd name="adj" fmla="val 99383"/>
            </a:avLst>
          </a:prstGeom>
          <a:solidFill>
            <a:srgbClr val="1EAEBD">
              <a:alpha val="6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91038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/>
        </p:nvSpPr>
        <p:spPr>
          <a:xfrm>
            <a:off x="467543" y="4221088"/>
            <a:ext cx="8381181" cy="288040"/>
          </a:xfrm>
          <a:prstGeom prst="rect">
            <a:avLst/>
          </a:prstGeom>
          <a:solidFill>
            <a:srgbClr val="1E90BC">
              <a:alpha val="1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2" name="Rechteck 11"/>
          <p:cNvSpPr/>
          <p:nvPr/>
        </p:nvSpPr>
        <p:spPr>
          <a:xfrm>
            <a:off x="467543" y="4581120"/>
            <a:ext cx="8381181" cy="288040"/>
          </a:xfrm>
          <a:prstGeom prst="rect">
            <a:avLst/>
          </a:prstGeom>
          <a:solidFill>
            <a:srgbClr val="1E90BC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3" name="Rechteck 12"/>
          <p:cNvSpPr/>
          <p:nvPr/>
        </p:nvSpPr>
        <p:spPr>
          <a:xfrm>
            <a:off x="467543" y="4941160"/>
            <a:ext cx="8381181" cy="288040"/>
          </a:xfrm>
          <a:prstGeom prst="rect">
            <a:avLst/>
          </a:prstGeom>
          <a:solidFill>
            <a:srgbClr val="1E90BC">
              <a:alpha val="1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5" name="Rechteck 14"/>
          <p:cNvSpPr/>
          <p:nvPr/>
        </p:nvSpPr>
        <p:spPr>
          <a:xfrm>
            <a:off x="467543" y="5301208"/>
            <a:ext cx="8381181" cy="504056"/>
          </a:xfrm>
          <a:prstGeom prst="rect">
            <a:avLst/>
          </a:prstGeom>
          <a:solidFill>
            <a:srgbClr val="1E90BC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C9C9C9">
                    <a:lumMod val="50000"/>
                  </a:srgbClr>
                </a:solidFill>
              </a:rPr>
              <a:t>www.km-bw.de</a:t>
            </a:r>
            <a:endParaRPr lang="de-DE" dirty="0">
              <a:solidFill>
                <a:srgbClr val="C9C9C9">
                  <a:lumMod val="50000"/>
                </a:srgbClr>
              </a:solidFill>
            </a:endParaRP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C9C9C9">
                    <a:lumMod val="50000"/>
                  </a:srgbClr>
                </a:solidFill>
              </a:rPr>
              <a:t>Folie 14</a:t>
            </a:r>
            <a:endParaRPr lang="de-DE" dirty="0">
              <a:solidFill>
                <a:srgbClr val="C9C9C9">
                  <a:lumMod val="50000"/>
                </a:srgbClr>
              </a:solidFill>
            </a:endParaRPr>
          </a:p>
        </p:txBody>
      </p:sp>
      <p:sp>
        <p:nvSpPr>
          <p:cNvPr id="7" name="Inhaltsplatzhalter 1"/>
          <p:cNvSpPr>
            <a:spLocks noGrp="1"/>
          </p:cNvSpPr>
          <p:nvPr>
            <p:ph idx="1"/>
          </p:nvPr>
        </p:nvSpPr>
        <p:spPr>
          <a:xfrm>
            <a:off x="490910" y="1628800"/>
            <a:ext cx="3456384" cy="1655986"/>
          </a:xfrm>
          <a:noFill/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rIns="540000">
            <a:noAutofit/>
          </a:bodyPr>
          <a:lstStyle/>
          <a:p>
            <a:pPr marL="118872" indent="0">
              <a:lnSpc>
                <a:spcPct val="110000"/>
              </a:lnSpc>
              <a:buNone/>
            </a:pPr>
            <a:endParaRPr lang="de-DE" altLang="de-DE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  <a:p>
            <a:pPr marL="118872" indent="0">
              <a:lnSpc>
                <a:spcPct val="110000"/>
              </a:lnSpc>
              <a:buNone/>
            </a:pPr>
            <a:r>
              <a:rPr lang="de-DE" alt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Lernen </a:t>
            </a:r>
            <a:r>
              <a:rPr lang="de-DE" alt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auf unterschiedlichen </a:t>
            </a:r>
            <a:r>
              <a:rPr lang="de-DE" alt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Niveaustufen in jedem Fach</a:t>
            </a:r>
          </a:p>
          <a:p>
            <a:pPr marL="118872" indent="0">
              <a:lnSpc>
                <a:spcPct val="110000"/>
              </a:lnSpc>
              <a:buNone/>
            </a:pPr>
            <a:endParaRPr lang="de-DE" altLang="de-DE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  <a:p>
            <a:pPr marL="118872" indent="0">
              <a:lnSpc>
                <a:spcPct val="110000"/>
              </a:lnSpc>
              <a:buNone/>
            </a:pPr>
            <a:r>
              <a:rPr lang="de-DE" alt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gebundene Ganztagsschule an 4 oder 3 Tagen</a:t>
            </a:r>
            <a:endParaRPr lang="de-DE" altLang="de-DE" sz="16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8" name="Titel 3"/>
          <p:cNvSpPr txBox="1">
            <a:spLocks/>
          </p:cNvSpPr>
          <p:nvPr/>
        </p:nvSpPr>
        <p:spPr>
          <a:xfrm>
            <a:off x="457200" y="562000"/>
            <a:ext cx="8229600" cy="70676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ea typeface="+mj-ea"/>
                <a:cs typeface="+mj-cs"/>
              </a:defRPr>
            </a:lvl1pPr>
          </a:lstStyle>
          <a:p>
            <a:r>
              <a:rPr lang="de-DE" sz="32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Die Gemeinschaftsschule</a:t>
            </a:r>
            <a:endParaRPr lang="de-DE" sz="3200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2439681"/>
              </p:ext>
            </p:extLst>
          </p:nvPr>
        </p:nvGraphicFramePr>
        <p:xfrm>
          <a:off x="467544" y="4196437"/>
          <a:ext cx="8282756" cy="164428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27179"/>
                <a:gridCol w="6855577"/>
              </a:tblGrid>
              <a:tr h="355054">
                <a:tc gridSpan="2">
                  <a:txBody>
                    <a:bodyPr/>
                    <a:lstStyle/>
                    <a:p>
                      <a:r>
                        <a:rPr kumimoji="0" lang="de-DE" sz="16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/>
                          <a:cs typeface="Arial"/>
                        </a:rPr>
                        <a:t>Mögliche Abschlüsse</a:t>
                      </a:r>
                      <a:r>
                        <a:rPr lang="de-DE" sz="16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/>
                          <a:cs typeface="Arial"/>
                        </a:rPr>
                        <a:t> </a:t>
                      </a:r>
                      <a:endParaRPr lang="de-DE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</a:tr>
              <a:tr h="355054">
                <a:tc>
                  <a:txBody>
                    <a:bodyPr/>
                    <a:lstStyle/>
                    <a:p>
                      <a:pPr marL="0" lvl="1" indent="0" algn="l" rtl="0" eaLnBrk="1" latinLnBrk="0" hangingPunct="1">
                        <a:spcBef>
                          <a:spcPts val="300"/>
                        </a:spcBef>
                        <a:buClr>
                          <a:schemeClr val="tx1">
                            <a:lumMod val="65000"/>
                            <a:lumOff val="35000"/>
                          </a:schemeClr>
                        </a:buClr>
                        <a:buFont typeface="Arial" pitchFamily="34" charset="0"/>
                        <a:buNone/>
                      </a:pPr>
                      <a:r>
                        <a:rPr kumimoji="0" lang="de-DE" sz="16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/>
                          <a:cs typeface="Arial"/>
                        </a:rPr>
                        <a:t>Klasse 9/10</a:t>
                      </a:r>
                      <a:endParaRPr kumimoji="0" lang="de-DE" sz="16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/>
                          <a:cs typeface="Arial"/>
                        </a:rPr>
                        <a:t>Hauptschulabschluss</a:t>
                      </a:r>
                    </a:p>
                  </a:txBody>
                  <a:tcPr/>
                </a:tc>
              </a:tr>
              <a:tr h="35505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/>
                          <a:cs typeface="Arial"/>
                        </a:rPr>
                        <a:t>Klasse 10</a:t>
                      </a:r>
                      <a:endParaRPr lang="de-DE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/>
                          <a:cs typeface="Arial"/>
                        </a:rPr>
                        <a:t>Realschulabschluss (Mittlerer Bildungsabschluss)</a:t>
                      </a:r>
                      <a:endParaRPr lang="de-DE" sz="16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554469">
                <a:tc>
                  <a:txBody>
                    <a:bodyPr/>
                    <a:lstStyle/>
                    <a:p>
                      <a:pPr marL="0" lvl="1" indent="0" algn="l" rtl="0" eaLnBrk="1" latinLnBrk="0" hangingPunct="1">
                        <a:spcBef>
                          <a:spcPts val="300"/>
                        </a:spcBef>
                        <a:buClr>
                          <a:schemeClr val="tx1">
                            <a:lumMod val="65000"/>
                            <a:lumOff val="35000"/>
                          </a:schemeClr>
                        </a:buClr>
                        <a:buFont typeface="Arial" pitchFamily="34" charset="0"/>
                        <a:buNone/>
                      </a:pPr>
                      <a:r>
                        <a:rPr kumimoji="0" lang="de-DE" sz="16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/>
                          <a:cs typeface="Arial"/>
                        </a:rPr>
                        <a:t>Klasse 13</a:t>
                      </a:r>
                      <a:endParaRPr kumimoji="0" lang="de-DE" sz="16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/>
                          <a:cs typeface="Arial"/>
                        </a:rPr>
                        <a:t>Abitur</a:t>
                      </a:r>
                      <a:r>
                        <a:rPr lang="de-DE" sz="16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/>
                          <a:cs typeface="Arial"/>
                        </a:rPr>
                        <a:t> (an </a:t>
                      </a:r>
                      <a:r>
                        <a:rPr lang="de-DE" altLang="de-DE" sz="1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/>
                          <a:cs typeface="Arial"/>
                        </a:rPr>
                        <a:t>Gemeinschaftsschule mit Oberstufe, allgemein bildendendem oder beruflichem</a:t>
                      </a:r>
                      <a:r>
                        <a:rPr lang="de-DE" altLang="de-DE" sz="16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de-DE" altLang="de-DE" sz="1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/>
                          <a:cs typeface="Arial"/>
                        </a:rPr>
                        <a:t>Gymnasium)</a:t>
                      </a:r>
                      <a:endParaRPr lang="de-DE" sz="16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Abgerundetes Rechteck 13"/>
          <p:cNvSpPr/>
          <p:nvPr/>
        </p:nvSpPr>
        <p:spPr>
          <a:xfrm>
            <a:off x="4789308" y="3152114"/>
            <a:ext cx="4537199" cy="1131815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Profilfächer 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ab Klasse 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Naturwissenschaft und Technik (NwT)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Sport oder Musik oder Bildende Kunst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Ggf. dritte Fremdsprache (Spanisch</a:t>
            </a:r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)</a:t>
            </a:r>
          </a:p>
        </p:txBody>
      </p:sp>
      <p:sp>
        <p:nvSpPr>
          <p:cNvPr id="10" name="Rechteck 9"/>
          <p:cNvSpPr/>
          <p:nvPr/>
        </p:nvSpPr>
        <p:spPr>
          <a:xfrm>
            <a:off x="468313" y="1484784"/>
            <a:ext cx="8380412" cy="45719"/>
          </a:xfrm>
          <a:prstGeom prst="rect">
            <a:avLst/>
          </a:prstGeom>
          <a:solidFill>
            <a:srgbClr val="1EAEB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6" name="Richtungspfeil 15"/>
          <p:cNvSpPr/>
          <p:nvPr/>
        </p:nvSpPr>
        <p:spPr>
          <a:xfrm>
            <a:off x="490910" y="2636912"/>
            <a:ext cx="110936" cy="380353"/>
          </a:xfrm>
          <a:prstGeom prst="homePlate">
            <a:avLst>
              <a:gd name="adj" fmla="val 99383"/>
            </a:avLst>
          </a:prstGeom>
          <a:solidFill>
            <a:srgbClr val="1EAEBD">
              <a:alpha val="6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7" name="Richtungspfeil 16"/>
          <p:cNvSpPr/>
          <p:nvPr/>
        </p:nvSpPr>
        <p:spPr>
          <a:xfrm>
            <a:off x="490910" y="1896519"/>
            <a:ext cx="110936" cy="380353"/>
          </a:xfrm>
          <a:prstGeom prst="homePlate">
            <a:avLst>
              <a:gd name="adj" fmla="val 99383"/>
            </a:avLst>
          </a:prstGeom>
          <a:solidFill>
            <a:srgbClr val="1EAEBD">
              <a:alpha val="6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9" name="Richtungspfeil 18"/>
          <p:cNvSpPr/>
          <p:nvPr/>
        </p:nvSpPr>
        <p:spPr>
          <a:xfrm>
            <a:off x="4733840" y="3159465"/>
            <a:ext cx="110936" cy="380353"/>
          </a:xfrm>
          <a:prstGeom prst="homePlate">
            <a:avLst>
              <a:gd name="adj" fmla="val 99383"/>
            </a:avLst>
          </a:prstGeom>
          <a:solidFill>
            <a:srgbClr val="1EAEBD">
              <a:alpha val="6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1" name="Abgerundetes Rechteck 20"/>
          <p:cNvSpPr/>
          <p:nvPr/>
        </p:nvSpPr>
        <p:spPr>
          <a:xfrm>
            <a:off x="4813820" y="1552746"/>
            <a:ext cx="4564757" cy="1707102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Wahlpflichtfächer </a:t>
            </a:r>
          </a:p>
          <a:p>
            <a:pPr lvl="0"/>
            <a:endParaRPr lang="de-DE" sz="200" dirty="0" smtClean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  <a:p>
            <a:pPr lvl="0"/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ab Klasse 6</a:t>
            </a:r>
          </a:p>
          <a:p>
            <a:pPr marL="285750" lvl="0" indent="-285750">
              <a:buFont typeface="Arial"/>
              <a:buChar char="•"/>
            </a:pPr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2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. </a:t>
            </a:r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Fremdsprache (Französisch)</a:t>
            </a:r>
          </a:p>
          <a:p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ab Klasse 7</a:t>
            </a:r>
            <a:endParaRPr lang="de-DE" sz="16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Technik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Alltagskultur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, Ernährung, </a:t>
            </a:r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Soziales 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(AES</a:t>
            </a:r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)</a:t>
            </a:r>
            <a:endParaRPr lang="de-DE" sz="16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2" name="Richtungspfeil 21"/>
          <p:cNvSpPr/>
          <p:nvPr/>
        </p:nvSpPr>
        <p:spPr>
          <a:xfrm>
            <a:off x="4733266" y="1592590"/>
            <a:ext cx="110936" cy="380353"/>
          </a:xfrm>
          <a:prstGeom prst="homePlate">
            <a:avLst>
              <a:gd name="adj" fmla="val 99383"/>
            </a:avLst>
          </a:prstGeom>
          <a:solidFill>
            <a:srgbClr val="1EAEBD">
              <a:alpha val="6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0" name="Richtungspfeil 19"/>
          <p:cNvSpPr/>
          <p:nvPr/>
        </p:nvSpPr>
        <p:spPr>
          <a:xfrm>
            <a:off x="4817236" y="1967046"/>
            <a:ext cx="55468" cy="199269"/>
          </a:xfrm>
          <a:prstGeom prst="homePlate">
            <a:avLst>
              <a:gd name="adj" fmla="val 99383"/>
            </a:avLst>
          </a:prstGeom>
          <a:solidFill>
            <a:srgbClr val="1EAEBD">
              <a:alpha val="6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4" name="Richtungspfeil 23"/>
          <p:cNvSpPr/>
          <p:nvPr/>
        </p:nvSpPr>
        <p:spPr>
          <a:xfrm>
            <a:off x="4818162" y="2451658"/>
            <a:ext cx="55468" cy="199269"/>
          </a:xfrm>
          <a:prstGeom prst="homePlate">
            <a:avLst>
              <a:gd name="adj" fmla="val 99383"/>
            </a:avLst>
          </a:prstGeom>
          <a:solidFill>
            <a:srgbClr val="1EAEBD">
              <a:alpha val="6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8330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bgerundetes Rechteck 14"/>
          <p:cNvSpPr/>
          <p:nvPr/>
        </p:nvSpPr>
        <p:spPr>
          <a:xfrm>
            <a:off x="467544" y="2996953"/>
            <a:ext cx="2373060" cy="720079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de-DE" sz="1600" b="1" dirty="0" smtClean="0">
                <a:solidFill>
                  <a:srgbClr val="1E90A7"/>
                </a:solidFill>
                <a:latin typeface="Arial"/>
                <a:cs typeface="Arial"/>
              </a:rPr>
              <a:t>Realschule</a:t>
            </a:r>
            <a:r>
              <a:rPr lang="de-DE" sz="1600" b="1" dirty="0" smtClean="0">
                <a:solidFill>
                  <a:srgbClr val="1E90A7"/>
                </a:solidFill>
                <a:latin typeface="Garamond"/>
                <a:cs typeface="Garamond"/>
              </a:rPr>
              <a:t> </a:t>
            </a:r>
            <a:endParaRPr lang="de-DE" sz="1600" b="1" dirty="0">
              <a:solidFill>
                <a:srgbClr val="1E90A7"/>
              </a:solidFill>
              <a:latin typeface="Garamond"/>
              <a:cs typeface="Garamond"/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www.km-bw.de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dirty="0" smtClean="0"/>
              <a:t>Folie 15</a:t>
            </a:r>
            <a:endParaRPr lang="de-DE" dirty="0"/>
          </a:p>
        </p:txBody>
      </p:sp>
      <p:sp>
        <p:nvSpPr>
          <p:cNvPr id="13" name="Abgerundetes Rechteck 12"/>
          <p:cNvSpPr/>
          <p:nvPr/>
        </p:nvSpPr>
        <p:spPr>
          <a:xfrm>
            <a:off x="3436676" y="4365104"/>
            <a:ext cx="4988246" cy="1152128"/>
          </a:xfrm>
          <a:prstGeom prst="roundRect">
            <a:avLst>
              <a:gd name="adj" fmla="val 0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Profilfächer ab Klasse 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Naturwissenschaft und Technik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Dritte Fremdsprache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Sport oder Musik oder Bildende Kunst</a:t>
            </a:r>
          </a:p>
        </p:txBody>
      </p:sp>
      <p:sp>
        <p:nvSpPr>
          <p:cNvPr id="17" name="Titel 3"/>
          <p:cNvSpPr txBox="1">
            <a:spLocks/>
          </p:cNvSpPr>
          <p:nvPr/>
        </p:nvSpPr>
        <p:spPr>
          <a:xfrm>
            <a:off x="457200" y="562000"/>
            <a:ext cx="8229600" cy="70676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ea typeface="+mj-ea"/>
                <a:cs typeface="+mj-cs"/>
              </a:defRPr>
            </a:lvl1pPr>
          </a:lstStyle>
          <a:p>
            <a:r>
              <a:rPr lang="de-DE" sz="3200" dirty="0" smtClean="0"/>
              <a:t>Schulartübergreifendes – Wahlpflicht-/Profilfächer  </a:t>
            </a:r>
            <a:endParaRPr lang="de-DE" sz="3200" dirty="0"/>
          </a:p>
        </p:txBody>
      </p:sp>
      <p:sp>
        <p:nvSpPr>
          <p:cNvPr id="12" name="Abgerundetes Rechteck 11"/>
          <p:cNvSpPr/>
          <p:nvPr/>
        </p:nvSpPr>
        <p:spPr>
          <a:xfrm>
            <a:off x="3436676" y="1911876"/>
            <a:ext cx="4988246" cy="1008112"/>
          </a:xfrm>
          <a:prstGeom prst="roundRect">
            <a:avLst>
              <a:gd name="adj" fmla="val 775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lnSpc>
                <a:spcPct val="120000"/>
              </a:lnSpc>
            </a:pPr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Wahlpflichtfächer ab Klasse 7</a:t>
            </a:r>
            <a:endParaRPr lang="de-DE" sz="16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Technik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Alltagskultur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, Ernährung, Soziales (AES</a:t>
            </a:r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/>
                <a:cs typeface="Garamond"/>
              </a:rPr>
              <a:t>)</a:t>
            </a:r>
            <a:endParaRPr lang="de-DE" sz="1600" dirty="0">
              <a:solidFill>
                <a:schemeClr val="tx1">
                  <a:lumMod val="75000"/>
                  <a:lumOff val="25000"/>
                </a:schemeClr>
              </a:solidFill>
              <a:latin typeface="Garamond"/>
              <a:cs typeface="Garamond"/>
            </a:endParaRPr>
          </a:p>
        </p:txBody>
      </p:sp>
      <p:sp>
        <p:nvSpPr>
          <p:cNvPr id="14" name="Abgerundetes Rechteck 13"/>
          <p:cNvSpPr/>
          <p:nvPr/>
        </p:nvSpPr>
        <p:spPr>
          <a:xfrm>
            <a:off x="457199" y="1940400"/>
            <a:ext cx="2389196" cy="720079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de-DE" sz="1600" b="1" dirty="0" smtClean="0">
                <a:solidFill>
                  <a:srgbClr val="3A5B9B"/>
                </a:solidFill>
                <a:latin typeface="Arial"/>
                <a:cs typeface="Arial"/>
              </a:rPr>
              <a:t>Hauptschule/</a:t>
            </a:r>
          </a:p>
          <a:p>
            <a:pPr lvl="0"/>
            <a:r>
              <a:rPr lang="de-DE" sz="1600" b="1" dirty="0" smtClean="0">
                <a:solidFill>
                  <a:srgbClr val="3A5B9B"/>
                </a:solidFill>
                <a:latin typeface="Arial"/>
                <a:cs typeface="Arial"/>
              </a:rPr>
              <a:t>Werkrealschule</a:t>
            </a:r>
            <a:endParaRPr lang="de-DE" sz="1200" b="1" dirty="0">
              <a:solidFill>
                <a:srgbClr val="3A5B9B"/>
              </a:solidFill>
              <a:latin typeface="Arial"/>
              <a:cs typeface="Arial"/>
            </a:endParaRPr>
          </a:p>
        </p:txBody>
      </p:sp>
      <p:sp>
        <p:nvSpPr>
          <p:cNvPr id="18" name="Abgerundetes Rechteck 17"/>
          <p:cNvSpPr/>
          <p:nvPr/>
        </p:nvSpPr>
        <p:spPr>
          <a:xfrm>
            <a:off x="457200" y="3933056"/>
            <a:ext cx="2373060" cy="720079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de-DE" sz="1600" b="1" dirty="0">
                <a:solidFill>
                  <a:srgbClr val="1EBCC2"/>
                </a:solidFill>
                <a:latin typeface="Arial"/>
                <a:cs typeface="Arial"/>
              </a:rPr>
              <a:t>Gymnasium</a:t>
            </a:r>
            <a:r>
              <a:rPr lang="de-DE" sz="1600" b="1" dirty="0"/>
              <a:t> </a:t>
            </a:r>
          </a:p>
        </p:txBody>
      </p:sp>
      <p:sp>
        <p:nvSpPr>
          <p:cNvPr id="19" name="Abgerundetes Rechteck 18"/>
          <p:cNvSpPr/>
          <p:nvPr/>
        </p:nvSpPr>
        <p:spPr>
          <a:xfrm>
            <a:off x="447303" y="5013177"/>
            <a:ext cx="2373060" cy="720079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de-DE" sz="1600" b="1" dirty="0" smtClean="0">
                <a:solidFill>
                  <a:srgbClr val="78DCE3"/>
                </a:solidFill>
                <a:latin typeface="Arial"/>
                <a:cs typeface="Arial"/>
              </a:rPr>
              <a:t>Gemeinschaftsschule</a:t>
            </a:r>
            <a:r>
              <a:rPr lang="de-DE" sz="1600" b="1" dirty="0" smtClean="0">
                <a:latin typeface="Garamond"/>
                <a:cs typeface="Garamond"/>
              </a:rPr>
              <a:t> </a:t>
            </a:r>
            <a:endParaRPr lang="de-DE" sz="1600" b="1" dirty="0">
              <a:latin typeface="Garamond"/>
              <a:cs typeface="Garamond"/>
            </a:endParaRPr>
          </a:p>
        </p:txBody>
      </p:sp>
      <p:sp>
        <p:nvSpPr>
          <p:cNvPr id="22" name="Abgerundetes Rechteck 21"/>
          <p:cNvSpPr/>
          <p:nvPr/>
        </p:nvSpPr>
        <p:spPr>
          <a:xfrm>
            <a:off x="3436676" y="3139200"/>
            <a:ext cx="4988247" cy="720080"/>
          </a:xfrm>
          <a:prstGeom prst="roundRect">
            <a:avLst>
              <a:gd name="adj" fmla="val 0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lnSpc>
                <a:spcPct val="140000"/>
              </a:lnSpc>
            </a:pPr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Wahlpflichtfach ab Klasse 6</a:t>
            </a:r>
            <a:endParaRPr lang="de-DE" sz="16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Zweite Fremdsprache </a:t>
            </a:r>
            <a:endParaRPr lang="de-DE" sz="16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6" name="Rechteck 15"/>
          <p:cNvSpPr/>
          <p:nvPr/>
        </p:nvSpPr>
        <p:spPr>
          <a:xfrm>
            <a:off x="468313" y="1484784"/>
            <a:ext cx="8380412" cy="45719"/>
          </a:xfrm>
          <a:prstGeom prst="rect">
            <a:avLst/>
          </a:prstGeom>
          <a:solidFill>
            <a:srgbClr val="1EAEB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34411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Abgerundetes Rechteck 19"/>
          <p:cNvSpPr/>
          <p:nvPr/>
        </p:nvSpPr>
        <p:spPr>
          <a:xfrm>
            <a:off x="2901696" y="1828800"/>
            <a:ext cx="5950526" cy="1168153"/>
          </a:xfrm>
          <a:prstGeom prst="roundRect">
            <a:avLst>
              <a:gd name="adj" fmla="val 0"/>
            </a:avLst>
          </a:prstGeom>
          <a:solidFill>
            <a:srgbClr val="4774B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www.km-bw.de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dirty="0" smtClean="0"/>
              <a:t>Folie 15</a:t>
            </a:r>
            <a:endParaRPr lang="de-DE" dirty="0"/>
          </a:p>
        </p:txBody>
      </p:sp>
      <p:sp>
        <p:nvSpPr>
          <p:cNvPr id="13" name="Abgerundetes Rechteck 12"/>
          <p:cNvSpPr/>
          <p:nvPr/>
        </p:nvSpPr>
        <p:spPr>
          <a:xfrm>
            <a:off x="3436676" y="4365104"/>
            <a:ext cx="4988246" cy="1152128"/>
          </a:xfrm>
          <a:prstGeom prst="roundRect">
            <a:avLst>
              <a:gd name="adj" fmla="val 0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Profilfächer ab Klasse 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Naturwissenschaft und Technik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Dritte Fremdsprache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Sport oder Musik oder Bildende Kunst</a:t>
            </a:r>
          </a:p>
        </p:txBody>
      </p:sp>
      <p:sp>
        <p:nvSpPr>
          <p:cNvPr id="17" name="Titel 3"/>
          <p:cNvSpPr txBox="1">
            <a:spLocks/>
          </p:cNvSpPr>
          <p:nvPr/>
        </p:nvSpPr>
        <p:spPr>
          <a:xfrm>
            <a:off x="457200" y="562000"/>
            <a:ext cx="8229600" cy="70676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ea typeface="+mj-ea"/>
                <a:cs typeface="+mj-cs"/>
              </a:defRPr>
            </a:lvl1pPr>
          </a:lstStyle>
          <a:p>
            <a:r>
              <a:rPr lang="de-DE" sz="3200" dirty="0" smtClean="0"/>
              <a:t>Schulartübergreifendes – Wahlpflicht-/Profilfächer  </a:t>
            </a:r>
            <a:endParaRPr lang="de-DE" sz="3200" dirty="0"/>
          </a:p>
        </p:txBody>
      </p:sp>
      <p:sp>
        <p:nvSpPr>
          <p:cNvPr id="12" name="Abgerundetes Rechteck 11"/>
          <p:cNvSpPr/>
          <p:nvPr/>
        </p:nvSpPr>
        <p:spPr>
          <a:xfrm>
            <a:off x="3436676" y="1911876"/>
            <a:ext cx="4988246" cy="1008112"/>
          </a:xfrm>
          <a:prstGeom prst="roundRect">
            <a:avLst>
              <a:gd name="adj" fmla="val 775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lnSpc>
                <a:spcPct val="120000"/>
              </a:lnSpc>
            </a:pPr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Wahlpflichtfächer ab Klasse 7</a:t>
            </a:r>
            <a:endParaRPr lang="de-DE" sz="16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Technik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Alltagskultur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, Ernährung, Soziales (AES</a:t>
            </a:r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/>
                <a:cs typeface="Garamond"/>
              </a:rPr>
              <a:t>)</a:t>
            </a:r>
            <a:endParaRPr lang="de-DE" sz="1600" dirty="0">
              <a:solidFill>
                <a:schemeClr val="tx1">
                  <a:lumMod val="75000"/>
                  <a:lumOff val="25000"/>
                </a:schemeClr>
              </a:solidFill>
              <a:latin typeface="Garamond"/>
              <a:cs typeface="Garamond"/>
            </a:endParaRPr>
          </a:p>
        </p:txBody>
      </p:sp>
      <p:sp>
        <p:nvSpPr>
          <p:cNvPr id="14" name="Abgerundetes Rechteck 13"/>
          <p:cNvSpPr/>
          <p:nvPr/>
        </p:nvSpPr>
        <p:spPr>
          <a:xfrm>
            <a:off x="457199" y="1938553"/>
            <a:ext cx="2389196" cy="720079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de-DE" sz="1600" b="1" dirty="0" smtClean="0">
                <a:solidFill>
                  <a:srgbClr val="3A5B9B"/>
                </a:solidFill>
                <a:latin typeface="Arial"/>
                <a:cs typeface="Arial"/>
              </a:rPr>
              <a:t>Hauptschule/</a:t>
            </a:r>
          </a:p>
          <a:p>
            <a:pPr lvl="0"/>
            <a:r>
              <a:rPr lang="de-DE" sz="1600" b="1" dirty="0" smtClean="0">
                <a:solidFill>
                  <a:srgbClr val="3A5B9B"/>
                </a:solidFill>
                <a:latin typeface="Arial"/>
                <a:cs typeface="Arial"/>
              </a:rPr>
              <a:t>Werkrealschule</a:t>
            </a:r>
            <a:endParaRPr lang="de-DE" sz="1200" b="1" dirty="0">
              <a:solidFill>
                <a:srgbClr val="3A5B9B"/>
              </a:solidFill>
              <a:latin typeface="Arial"/>
              <a:cs typeface="Arial"/>
            </a:endParaRPr>
          </a:p>
        </p:txBody>
      </p:sp>
      <p:sp>
        <p:nvSpPr>
          <p:cNvPr id="22" name="Abgerundetes Rechteck 21"/>
          <p:cNvSpPr/>
          <p:nvPr/>
        </p:nvSpPr>
        <p:spPr>
          <a:xfrm>
            <a:off x="3436676" y="3139200"/>
            <a:ext cx="4988247" cy="720080"/>
          </a:xfrm>
          <a:prstGeom prst="roundRect">
            <a:avLst>
              <a:gd name="adj" fmla="val 0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lnSpc>
                <a:spcPct val="140000"/>
              </a:lnSpc>
            </a:pPr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Wahlpflichtfach ab Klasse 6</a:t>
            </a:r>
            <a:endParaRPr lang="de-DE" sz="16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Zweite Fremdsprache </a:t>
            </a:r>
            <a:endParaRPr lang="de-DE" sz="16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6" name="Rechteck 15"/>
          <p:cNvSpPr/>
          <p:nvPr/>
        </p:nvSpPr>
        <p:spPr>
          <a:xfrm>
            <a:off x="468313" y="1484784"/>
            <a:ext cx="8380412" cy="45719"/>
          </a:xfrm>
          <a:prstGeom prst="rect">
            <a:avLst/>
          </a:prstGeom>
          <a:solidFill>
            <a:srgbClr val="1EAEB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98127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Abgerundetes Rechteck 19"/>
          <p:cNvSpPr/>
          <p:nvPr/>
        </p:nvSpPr>
        <p:spPr>
          <a:xfrm>
            <a:off x="2901696" y="1828800"/>
            <a:ext cx="5950526" cy="2146300"/>
          </a:xfrm>
          <a:prstGeom prst="roundRect">
            <a:avLst>
              <a:gd name="adj" fmla="val 0"/>
            </a:avLst>
          </a:prstGeom>
          <a:solidFill>
            <a:srgbClr val="1E90B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5" name="Abgerundetes Rechteck 14"/>
          <p:cNvSpPr/>
          <p:nvPr/>
        </p:nvSpPr>
        <p:spPr>
          <a:xfrm>
            <a:off x="467544" y="2375161"/>
            <a:ext cx="2373060" cy="720079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de-DE" sz="1600" b="1" dirty="0" smtClean="0">
                <a:solidFill>
                  <a:srgbClr val="1E90A7"/>
                </a:solidFill>
                <a:latin typeface="Arial"/>
                <a:cs typeface="Arial"/>
              </a:rPr>
              <a:t>Realschule</a:t>
            </a:r>
            <a:r>
              <a:rPr lang="de-DE" sz="1600" b="1" dirty="0" smtClean="0">
                <a:solidFill>
                  <a:srgbClr val="1E90A7"/>
                </a:solidFill>
                <a:latin typeface="Garamond"/>
                <a:cs typeface="Garamond"/>
              </a:rPr>
              <a:t> </a:t>
            </a:r>
            <a:endParaRPr lang="de-DE" sz="1600" b="1" dirty="0">
              <a:solidFill>
                <a:srgbClr val="1E90A7"/>
              </a:solidFill>
              <a:latin typeface="Garamond"/>
              <a:cs typeface="Garamond"/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www.km-bw.de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dirty="0" smtClean="0"/>
              <a:t>Folie 15</a:t>
            </a:r>
            <a:endParaRPr lang="de-DE" dirty="0"/>
          </a:p>
        </p:txBody>
      </p:sp>
      <p:sp>
        <p:nvSpPr>
          <p:cNvPr id="13" name="Abgerundetes Rechteck 12"/>
          <p:cNvSpPr/>
          <p:nvPr/>
        </p:nvSpPr>
        <p:spPr>
          <a:xfrm>
            <a:off x="3436676" y="4365104"/>
            <a:ext cx="4988246" cy="1152128"/>
          </a:xfrm>
          <a:prstGeom prst="roundRect">
            <a:avLst>
              <a:gd name="adj" fmla="val 0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Profilfächer ab Klasse 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Naturwissenschaft und Technik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Dritte Fremdsprache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Sport oder Musik oder Bildende Kunst</a:t>
            </a:r>
          </a:p>
        </p:txBody>
      </p:sp>
      <p:sp>
        <p:nvSpPr>
          <p:cNvPr id="17" name="Titel 3"/>
          <p:cNvSpPr txBox="1">
            <a:spLocks/>
          </p:cNvSpPr>
          <p:nvPr/>
        </p:nvSpPr>
        <p:spPr>
          <a:xfrm>
            <a:off x="457200" y="562000"/>
            <a:ext cx="8229600" cy="70676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ea typeface="+mj-ea"/>
                <a:cs typeface="+mj-cs"/>
              </a:defRPr>
            </a:lvl1pPr>
          </a:lstStyle>
          <a:p>
            <a:r>
              <a:rPr lang="de-DE" sz="3200" dirty="0" smtClean="0"/>
              <a:t>Schulartübergreifendes – Wahlpflicht-/Profilfächer  </a:t>
            </a:r>
            <a:endParaRPr lang="de-DE" sz="3200" dirty="0"/>
          </a:p>
        </p:txBody>
      </p:sp>
      <p:sp>
        <p:nvSpPr>
          <p:cNvPr id="12" name="Abgerundetes Rechteck 11"/>
          <p:cNvSpPr/>
          <p:nvPr/>
        </p:nvSpPr>
        <p:spPr>
          <a:xfrm>
            <a:off x="3436676" y="1911876"/>
            <a:ext cx="4988246" cy="1008112"/>
          </a:xfrm>
          <a:prstGeom prst="roundRect">
            <a:avLst>
              <a:gd name="adj" fmla="val 775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lnSpc>
                <a:spcPct val="120000"/>
              </a:lnSpc>
            </a:pPr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Wahlpflichtfächer ab Klasse 7</a:t>
            </a:r>
            <a:endParaRPr lang="de-DE" sz="16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Technik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Alltagskultur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, Ernährung, Soziales (AES</a:t>
            </a:r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/>
                <a:cs typeface="Garamond"/>
              </a:rPr>
              <a:t>)</a:t>
            </a:r>
            <a:endParaRPr lang="de-DE" sz="1600" dirty="0">
              <a:solidFill>
                <a:schemeClr val="tx1">
                  <a:lumMod val="75000"/>
                  <a:lumOff val="25000"/>
                </a:schemeClr>
              </a:solidFill>
              <a:latin typeface="Garamond"/>
              <a:cs typeface="Garamond"/>
            </a:endParaRPr>
          </a:p>
        </p:txBody>
      </p:sp>
      <p:sp>
        <p:nvSpPr>
          <p:cNvPr id="22" name="Abgerundetes Rechteck 21"/>
          <p:cNvSpPr/>
          <p:nvPr/>
        </p:nvSpPr>
        <p:spPr>
          <a:xfrm>
            <a:off x="3436676" y="3139200"/>
            <a:ext cx="4988247" cy="720080"/>
          </a:xfrm>
          <a:prstGeom prst="roundRect">
            <a:avLst>
              <a:gd name="adj" fmla="val 0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lnSpc>
                <a:spcPct val="140000"/>
              </a:lnSpc>
            </a:pPr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Wahlpflichtfach ab Klasse 6</a:t>
            </a:r>
            <a:endParaRPr lang="de-DE" sz="16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Zweite Fremdsprache </a:t>
            </a:r>
            <a:endParaRPr lang="de-DE" sz="16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6" name="Rechteck 15"/>
          <p:cNvSpPr/>
          <p:nvPr/>
        </p:nvSpPr>
        <p:spPr>
          <a:xfrm>
            <a:off x="468313" y="1484784"/>
            <a:ext cx="8380412" cy="45719"/>
          </a:xfrm>
          <a:prstGeom prst="rect">
            <a:avLst/>
          </a:prstGeom>
          <a:solidFill>
            <a:srgbClr val="1EAEB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31434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Abgerundetes Rechteck 19"/>
          <p:cNvSpPr/>
          <p:nvPr/>
        </p:nvSpPr>
        <p:spPr>
          <a:xfrm>
            <a:off x="2901696" y="4293094"/>
            <a:ext cx="5950526" cy="1315225"/>
          </a:xfrm>
          <a:prstGeom prst="roundRect">
            <a:avLst>
              <a:gd name="adj" fmla="val 0"/>
            </a:avLst>
          </a:prstGeom>
          <a:solidFill>
            <a:srgbClr val="1EBCC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www.km-bw.de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dirty="0" smtClean="0"/>
              <a:t>Folie 15</a:t>
            </a:r>
            <a:endParaRPr lang="de-DE" dirty="0"/>
          </a:p>
        </p:txBody>
      </p:sp>
      <p:sp>
        <p:nvSpPr>
          <p:cNvPr id="13" name="Abgerundetes Rechteck 12"/>
          <p:cNvSpPr/>
          <p:nvPr/>
        </p:nvSpPr>
        <p:spPr>
          <a:xfrm>
            <a:off x="3436676" y="4365104"/>
            <a:ext cx="4988246" cy="1152128"/>
          </a:xfrm>
          <a:prstGeom prst="roundRect">
            <a:avLst>
              <a:gd name="adj" fmla="val 0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Profilfächer ab Klasse 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Naturwissenschaft und Technik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Dritte Fremdsprache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Sport oder Musik oder Bildende Kunst</a:t>
            </a:r>
          </a:p>
        </p:txBody>
      </p:sp>
      <p:sp>
        <p:nvSpPr>
          <p:cNvPr id="17" name="Titel 3"/>
          <p:cNvSpPr txBox="1">
            <a:spLocks/>
          </p:cNvSpPr>
          <p:nvPr/>
        </p:nvSpPr>
        <p:spPr>
          <a:xfrm>
            <a:off x="457200" y="562000"/>
            <a:ext cx="8229600" cy="70676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ea typeface="+mj-ea"/>
                <a:cs typeface="+mj-cs"/>
              </a:defRPr>
            </a:lvl1pPr>
          </a:lstStyle>
          <a:p>
            <a:r>
              <a:rPr lang="de-DE" sz="3200" dirty="0" smtClean="0"/>
              <a:t>Schulartübergreifendes – Wahlpflicht-/Profilfächer  </a:t>
            </a:r>
            <a:endParaRPr lang="de-DE" sz="3200" dirty="0"/>
          </a:p>
        </p:txBody>
      </p:sp>
      <p:sp>
        <p:nvSpPr>
          <p:cNvPr id="12" name="Abgerundetes Rechteck 11"/>
          <p:cNvSpPr/>
          <p:nvPr/>
        </p:nvSpPr>
        <p:spPr>
          <a:xfrm>
            <a:off x="3436676" y="1911876"/>
            <a:ext cx="4988246" cy="1008112"/>
          </a:xfrm>
          <a:prstGeom prst="roundRect">
            <a:avLst>
              <a:gd name="adj" fmla="val 775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lnSpc>
                <a:spcPct val="120000"/>
              </a:lnSpc>
            </a:pPr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Wahlpflichtfächer ab Klasse 7</a:t>
            </a:r>
            <a:endParaRPr lang="de-DE" sz="16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Technik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Alltagskultur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, Ernährung, Soziales (AES</a:t>
            </a:r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/>
                <a:cs typeface="Garamond"/>
              </a:rPr>
              <a:t>)</a:t>
            </a:r>
            <a:endParaRPr lang="de-DE" sz="1600" dirty="0">
              <a:solidFill>
                <a:schemeClr val="tx1">
                  <a:lumMod val="75000"/>
                  <a:lumOff val="25000"/>
                </a:schemeClr>
              </a:solidFill>
              <a:latin typeface="Garamond"/>
              <a:cs typeface="Garamond"/>
            </a:endParaRPr>
          </a:p>
        </p:txBody>
      </p:sp>
      <p:sp>
        <p:nvSpPr>
          <p:cNvPr id="18" name="Abgerundetes Rechteck 17"/>
          <p:cNvSpPr/>
          <p:nvPr/>
        </p:nvSpPr>
        <p:spPr>
          <a:xfrm>
            <a:off x="457200" y="4634096"/>
            <a:ext cx="2373060" cy="720079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de-DE" sz="1600" b="1" dirty="0">
                <a:solidFill>
                  <a:srgbClr val="1EBCC2"/>
                </a:solidFill>
                <a:latin typeface="Arial"/>
                <a:cs typeface="Arial"/>
              </a:rPr>
              <a:t>Gymnasium</a:t>
            </a:r>
            <a:r>
              <a:rPr lang="de-DE" sz="1600" b="1" dirty="0"/>
              <a:t> </a:t>
            </a:r>
          </a:p>
        </p:txBody>
      </p:sp>
      <p:sp>
        <p:nvSpPr>
          <p:cNvPr id="22" name="Abgerundetes Rechteck 21"/>
          <p:cNvSpPr/>
          <p:nvPr/>
        </p:nvSpPr>
        <p:spPr>
          <a:xfrm>
            <a:off x="3436676" y="3139200"/>
            <a:ext cx="4988247" cy="720080"/>
          </a:xfrm>
          <a:prstGeom prst="roundRect">
            <a:avLst>
              <a:gd name="adj" fmla="val 0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lnSpc>
                <a:spcPct val="140000"/>
              </a:lnSpc>
            </a:pPr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Wahlpflichtfach ab Klasse 6</a:t>
            </a:r>
            <a:endParaRPr lang="de-DE" sz="16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Zweite Fremdsprache </a:t>
            </a:r>
            <a:endParaRPr lang="de-DE" sz="16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6" name="Rechteck 15"/>
          <p:cNvSpPr/>
          <p:nvPr/>
        </p:nvSpPr>
        <p:spPr>
          <a:xfrm>
            <a:off x="468313" y="1484784"/>
            <a:ext cx="8380412" cy="45719"/>
          </a:xfrm>
          <a:prstGeom prst="rect">
            <a:avLst/>
          </a:prstGeom>
          <a:solidFill>
            <a:srgbClr val="1EAEB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06583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Abgerundetes Rechteck 19"/>
          <p:cNvSpPr/>
          <p:nvPr/>
        </p:nvSpPr>
        <p:spPr>
          <a:xfrm>
            <a:off x="2901696" y="1834896"/>
            <a:ext cx="5950526" cy="3773423"/>
          </a:xfrm>
          <a:prstGeom prst="roundRect">
            <a:avLst>
              <a:gd name="adj" fmla="val 0"/>
            </a:avLst>
          </a:prstGeom>
          <a:solidFill>
            <a:srgbClr val="78DCE3">
              <a:alpha val="5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www.km-bw.de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dirty="0" smtClean="0"/>
              <a:t>Folie 15</a:t>
            </a:r>
            <a:endParaRPr lang="de-DE" dirty="0"/>
          </a:p>
        </p:txBody>
      </p:sp>
      <p:sp>
        <p:nvSpPr>
          <p:cNvPr id="13" name="Abgerundetes Rechteck 12"/>
          <p:cNvSpPr/>
          <p:nvPr/>
        </p:nvSpPr>
        <p:spPr>
          <a:xfrm>
            <a:off x="3436676" y="4365104"/>
            <a:ext cx="4988246" cy="1152128"/>
          </a:xfrm>
          <a:prstGeom prst="roundRect">
            <a:avLst>
              <a:gd name="adj" fmla="val 0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Profilfächer ab Klasse 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Naturwissenschaft und Technik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Dritte Fremdsprache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Sport oder Musik oder Bildende Kunst</a:t>
            </a:r>
          </a:p>
        </p:txBody>
      </p:sp>
      <p:sp>
        <p:nvSpPr>
          <p:cNvPr id="17" name="Titel 3"/>
          <p:cNvSpPr txBox="1">
            <a:spLocks/>
          </p:cNvSpPr>
          <p:nvPr/>
        </p:nvSpPr>
        <p:spPr>
          <a:xfrm>
            <a:off x="457200" y="562000"/>
            <a:ext cx="8229600" cy="70676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ea typeface="+mj-ea"/>
                <a:cs typeface="+mj-cs"/>
              </a:defRPr>
            </a:lvl1pPr>
          </a:lstStyle>
          <a:p>
            <a:r>
              <a:rPr lang="de-DE" sz="3200" dirty="0" smtClean="0"/>
              <a:t>Schulartübergreifendes – Wahlpflicht-/Profilfächer  </a:t>
            </a:r>
            <a:endParaRPr lang="de-DE" sz="3200" dirty="0"/>
          </a:p>
        </p:txBody>
      </p:sp>
      <p:sp>
        <p:nvSpPr>
          <p:cNvPr id="12" name="Abgerundetes Rechteck 11"/>
          <p:cNvSpPr/>
          <p:nvPr/>
        </p:nvSpPr>
        <p:spPr>
          <a:xfrm>
            <a:off x="3436676" y="1911876"/>
            <a:ext cx="4988246" cy="1008112"/>
          </a:xfrm>
          <a:prstGeom prst="roundRect">
            <a:avLst>
              <a:gd name="adj" fmla="val 775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lnSpc>
                <a:spcPct val="120000"/>
              </a:lnSpc>
            </a:pPr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Wahlpflichtfächer ab Klasse 7</a:t>
            </a:r>
            <a:endParaRPr lang="de-DE" sz="16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Technik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Alltagskultur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, Ernährung, Soziales (AES</a:t>
            </a:r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/>
                <a:cs typeface="Garamond"/>
              </a:rPr>
              <a:t>)</a:t>
            </a:r>
            <a:endParaRPr lang="de-DE" sz="1600" dirty="0">
              <a:solidFill>
                <a:schemeClr val="tx1">
                  <a:lumMod val="75000"/>
                  <a:lumOff val="25000"/>
                </a:schemeClr>
              </a:solidFill>
              <a:latin typeface="Garamond"/>
              <a:cs typeface="Garamond"/>
            </a:endParaRPr>
          </a:p>
        </p:txBody>
      </p:sp>
      <p:sp>
        <p:nvSpPr>
          <p:cNvPr id="19" name="Abgerundetes Rechteck 18"/>
          <p:cNvSpPr/>
          <p:nvPr/>
        </p:nvSpPr>
        <p:spPr>
          <a:xfrm>
            <a:off x="447303" y="3147801"/>
            <a:ext cx="2373060" cy="720079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de-DE" sz="1600" b="1" dirty="0" smtClean="0">
                <a:solidFill>
                  <a:srgbClr val="78DCE3"/>
                </a:solidFill>
                <a:latin typeface="Arial"/>
                <a:cs typeface="Arial"/>
              </a:rPr>
              <a:t>Gemeinschaftsschule</a:t>
            </a:r>
            <a:r>
              <a:rPr lang="de-DE" sz="1600" b="1" dirty="0" smtClean="0">
                <a:latin typeface="Garamond"/>
                <a:cs typeface="Garamond"/>
              </a:rPr>
              <a:t> </a:t>
            </a:r>
            <a:endParaRPr lang="de-DE" sz="1600" b="1" dirty="0">
              <a:latin typeface="Garamond"/>
              <a:cs typeface="Garamond"/>
            </a:endParaRPr>
          </a:p>
        </p:txBody>
      </p:sp>
      <p:sp>
        <p:nvSpPr>
          <p:cNvPr id="22" name="Abgerundetes Rechteck 21"/>
          <p:cNvSpPr/>
          <p:nvPr/>
        </p:nvSpPr>
        <p:spPr>
          <a:xfrm>
            <a:off x="3436676" y="3139200"/>
            <a:ext cx="4988247" cy="720080"/>
          </a:xfrm>
          <a:prstGeom prst="roundRect">
            <a:avLst>
              <a:gd name="adj" fmla="val 0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lnSpc>
                <a:spcPct val="140000"/>
              </a:lnSpc>
            </a:pPr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Wahlpflichtfach ab Klasse 6</a:t>
            </a:r>
            <a:endParaRPr lang="de-DE" sz="16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Zweite Fremdsprache </a:t>
            </a:r>
            <a:endParaRPr lang="de-DE" sz="16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6" name="Rechteck 15"/>
          <p:cNvSpPr/>
          <p:nvPr/>
        </p:nvSpPr>
        <p:spPr>
          <a:xfrm>
            <a:off x="468313" y="1484784"/>
            <a:ext cx="8380412" cy="45719"/>
          </a:xfrm>
          <a:prstGeom prst="rect">
            <a:avLst/>
          </a:prstGeom>
          <a:solidFill>
            <a:srgbClr val="1EAEB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95219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/>
        </p:nvSpPr>
        <p:spPr>
          <a:xfrm>
            <a:off x="467544" y="3861048"/>
            <a:ext cx="8208912" cy="1800200"/>
          </a:xfrm>
          <a:prstGeom prst="rect">
            <a:avLst/>
          </a:prstGeom>
          <a:solidFill>
            <a:srgbClr val="73D4D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www.km-bw.de</a:t>
            </a:r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57200" y="562000"/>
            <a:ext cx="8229600" cy="706760"/>
          </a:xfrm>
        </p:spPr>
        <p:txBody>
          <a:bodyPr>
            <a:normAutofit/>
          </a:bodyPr>
          <a:lstStyle/>
          <a:p>
            <a:r>
              <a:rPr lang="de-DE" sz="3200" dirty="0" smtClean="0"/>
              <a:t>Überblick</a:t>
            </a:r>
            <a:endParaRPr lang="de-DE" sz="3200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dirty="0" smtClean="0"/>
              <a:t>Folie 2</a:t>
            </a:r>
            <a:endParaRPr lang="de-DE" dirty="0"/>
          </a:p>
        </p:txBody>
      </p:sp>
      <p:sp>
        <p:nvSpPr>
          <p:cNvPr id="11" name="Rechteck 10"/>
          <p:cNvSpPr/>
          <p:nvPr/>
        </p:nvSpPr>
        <p:spPr>
          <a:xfrm>
            <a:off x="467543" y="1484784"/>
            <a:ext cx="8387531" cy="648072"/>
          </a:xfrm>
          <a:prstGeom prst="rect">
            <a:avLst/>
          </a:prstGeom>
          <a:solidFill>
            <a:srgbClr val="1E90B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28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"/>
                <a:cs typeface="Arial"/>
              </a:rPr>
              <a:t> I</a:t>
            </a:r>
            <a:r>
              <a:rPr lang="de-DE" sz="280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/>
                <a:cs typeface="Arial"/>
              </a:rPr>
              <a:t>. Von der Primar- in die Sekundarstufe </a:t>
            </a:r>
          </a:p>
        </p:txBody>
      </p:sp>
      <p:sp>
        <p:nvSpPr>
          <p:cNvPr id="13" name="Rechteck 12"/>
          <p:cNvSpPr/>
          <p:nvPr/>
        </p:nvSpPr>
        <p:spPr>
          <a:xfrm>
            <a:off x="467543" y="2276872"/>
            <a:ext cx="8387531" cy="648072"/>
          </a:xfrm>
          <a:prstGeom prst="rect">
            <a:avLst/>
          </a:prstGeom>
          <a:solidFill>
            <a:srgbClr val="1EAEB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28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"/>
                <a:cs typeface="Arial"/>
              </a:rPr>
              <a:t> II</a:t>
            </a:r>
            <a:r>
              <a:rPr lang="de-DE" sz="280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/>
                <a:cs typeface="Arial"/>
              </a:rPr>
              <a:t>. Die weiterführenden Schulen </a:t>
            </a:r>
          </a:p>
        </p:txBody>
      </p:sp>
      <p:sp>
        <p:nvSpPr>
          <p:cNvPr id="2" name="Rechteck 1"/>
          <p:cNvSpPr/>
          <p:nvPr/>
        </p:nvSpPr>
        <p:spPr>
          <a:xfrm>
            <a:off x="467543" y="3068960"/>
            <a:ext cx="8387531" cy="648072"/>
          </a:xfrm>
          <a:prstGeom prst="rect">
            <a:avLst/>
          </a:prstGeom>
          <a:solidFill>
            <a:srgbClr val="73D4D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28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de-DE" sz="28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"/>
                <a:cs typeface="Arial"/>
              </a:rPr>
              <a:t>III</a:t>
            </a:r>
            <a:r>
              <a:rPr lang="de-DE" sz="280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/>
                <a:cs typeface="Arial"/>
              </a:rPr>
              <a:t>. Die nächsten Schritte </a:t>
            </a:r>
          </a:p>
        </p:txBody>
      </p:sp>
      <p:pic>
        <p:nvPicPr>
          <p:cNvPr id="7" name="Bild 6" descr="Foto Folie 3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861047"/>
            <a:ext cx="2736304" cy="1800201"/>
          </a:xfrm>
          <a:prstGeom prst="rect">
            <a:avLst/>
          </a:prstGeom>
        </p:spPr>
      </p:pic>
      <p:pic>
        <p:nvPicPr>
          <p:cNvPr id="8" name="Bild 7" descr="Foto Folie 17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2893" y="3861048"/>
            <a:ext cx="2664296" cy="1800200"/>
          </a:xfrm>
          <a:prstGeom prst="rect">
            <a:avLst/>
          </a:prstGeom>
        </p:spPr>
      </p:pic>
      <p:pic>
        <p:nvPicPr>
          <p:cNvPr id="10" name="Bild 9" descr="Foto Folie 24.jp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54"/>
          <a:stretch/>
        </p:blipFill>
        <p:spPr>
          <a:xfrm>
            <a:off x="6126234" y="3861048"/>
            <a:ext cx="273600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303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www.km-bw.de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dirty="0" smtClean="0"/>
              <a:t>Folie 16</a:t>
            </a:r>
            <a:endParaRPr lang="de-DE" dirty="0"/>
          </a:p>
        </p:txBody>
      </p:sp>
      <p:sp>
        <p:nvSpPr>
          <p:cNvPr id="17" name="Titel 3"/>
          <p:cNvSpPr txBox="1">
            <a:spLocks/>
          </p:cNvSpPr>
          <p:nvPr/>
        </p:nvSpPr>
        <p:spPr>
          <a:xfrm>
            <a:off x="457200" y="655216"/>
            <a:ext cx="8229600" cy="562744"/>
          </a:xfrm>
          <a:prstGeom prst="rect">
            <a:avLst/>
          </a:prstGeom>
        </p:spPr>
        <p:txBody>
          <a:bodyPr vert="horz" anchor="ctr">
            <a:normAutofit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ea typeface="+mj-ea"/>
                <a:cs typeface="+mj-cs"/>
              </a:defRPr>
            </a:lvl1pPr>
          </a:lstStyle>
          <a:p>
            <a:r>
              <a:rPr lang="de-DE" sz="3200" dirty="0" smtClean="0"/>
              <a:t>Schulartübergreifendes -  Anforderungsniveau</a:t>
            </a:r>
            <a:endParaRPr lang="de-DE" sz="3200" dirty="0"/>
          </a:p>
        </p:txBody>
      </p:sp>
      <p:sp>
        <p:nvSpPr>
          <p:cNvPr id="10" name="Freihandform 9"/>
          <p:cNvSpPr/>
          <p:nvPr/>
        </p:nvSpPr>
        <p:spPr>
          <a:xfrm>
            <a:off x="611560" y="2636912"/>
            <a:ext cx="3744416" cy="2007142"/>
          </a:xfrm>
          <a:custGeom>
            <a:avLst/>
            <a:gdLst>
              <a:gd name="connsiteX0" fmla="*/ 0 w 1950720"/>
              <a:gd name="connsiteY0" fmla="*/ 0 h 1706880"/>
              <a:gd name="connsiteX1" fmla="*/ 1950720 w 1950720"/>
              <a:gd name="connsiteY1" fmla="*/ 0 h 1706880"/>
              <a:gd name="connsiteX2" fmla="*/ 1950720 w 1950720"/>
              <a:gd name="connsiteY2" fmla="*/ 1706880 h 1706880"/>
              <a:gd name="connsiteX3" fmla="*/ 0 w 1950720"/>
              <a:gd name="connsiteY3" fmla="*/ 1706880 h 1706880"/>
              <a:gd name="connsiteX4" fmla="*/ 0 w 1950720"/>
              <a:gd name="connsiteY4" fmla="*/ 0 h 1706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0720" h="1706880">
                <a:moveTo>
                  <a:pt x="0" y="0"/>
                </a:moveTo>
                <a:lnTo>
                  <a:pt x="1950720" y="0"/>
                </a:lnTo>
                <a:lnTo>
                  <a:pt x="1950720" y="1706880"/>
                </a:lnTo>
                <a:lnTo>
                  <a:pt x="0" y="170688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0" vert="horz" wrap="square" lIns="78232" tIns="78232" rIns="78232" bIns="78232" numCol="1" spcCol="1270" anchor="ctr" anchorCtr="0">
            <a:noAutofit/>
          </a:bodyPr>
          <a:lstStyle/>
          <a:p>
            <a:pPr lvl="0" defTabSz="488950">
              <a:spcBef>
                <a:spcPct val="0"/>
              </a:spcBef>
              <a:spcAft>
                <a:spcPct val="35000"/>
              </a:spcAft>
            </a:pPr>
            <a:r>
              <a:rPr lang="de-DE" sz="1600" b="1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Zunahme an Unterrichtsinhalten</a:t>
            </a:r>
          </a:p>
          <a:p>
            <a:pPr marL="342900" lvl="0" indent="-342900" defTabSz="488950"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h</a:t>
            </a:r>
            <a:r>
              <a:rPr lang="de-DE" sz="16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öherer Stundenumfang </a:t>
            </a:r>
            <a:br>
              <a:rPr lang="de-DE" sz="16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</a:br>
            <a:r>
              <a:rPr lang="de-DE" sz="16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(Nachmittagsunterricht ab Klasse 5)</a:t>
            </a:r>
          </a:p>
          <a:p>
            <a:pPr marL="342900" lvl="0" indent="-342900" defTabSz="488950"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de-DE" sz="16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größerer Umfang von Hausaufgaben</a:t>
            </a:r>
          </a:p>
          <a:p>
            <a:pPr marL="342900" indent="-342900" defTabSz="488950"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zunehmend eigenständiges </a:t>
            </a:r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Lernen</a:t>
            </a:r>
            <a:endParaRPr lang="de-DE" sz="1600" kern="12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2" name="Freihandform 11"/>
          <p:cNvSpPr/>
          <p:nvPr/>
        </p:nvSpPr>
        <p:spPr>
          <a:xfrm>
            <a:off x="5148064" y="2718002"/>
            <a:ext cx="3456384" cy="1431078"/>
          </a:xfrm>
          <a:custGeom>
            <a:avLst/>
            <a:gdLst>
              <a:gd name="connsiteX0" fmla="*/ 0 w 1950720"/>
              <a:gd name="connsiteY0" fmla="*/ 0 h 1706880"/>
              <a:gd name="connsiteX1" fmla="*/ 1950720 w 1950720"/>
              <a:gd name="connsiteY1" fmla="*/ 0 h 1706880"/>
              <a:gd name="connsiteX2" fmla="*/ 1950720 w 1950720"/>
              <a:gd name="connsiteY2" fmla="*/ 1706880 h 1706880"/>
              <a:gd name="connsiteX3" fmla="*/ 0 w 1950720"/>
              <a:gd name="connsiteY3" fmla="*/ 1706880 h 1706880"/>
              <a:gd name="connsiteX4" fmla="*/ 0 w 1950720"/>
              <a:gd name="connsiteY4" fmla="*/ 0 h 1706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0720" h="1706880">
                <a:moveTo>
                  <a:pt x="0" y="0"/>
                </a:moveTo>
                <a:lnTo>
                  <a:pt x="1950720" y="0"/>
                </a:lnTo>
                <a:lnTo>
                  <a:pt x="1950720" y="1706880"/>
                </a:lnTo>
                <a:lnTo>
                  <a:pt x="0" y="170688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78232" tIns="78232" rIns="78232" bIns="78232" numCol="1" spcCol="1270" anchor="ctr" anchorCtr="0">
            <a:noAutofit/>
          </a:bodyPr>
          <a:lstStyle/>
          <a:p>
            <a:pPr defTabSz="488950">
              <a:spcBef>
                <a:spcPct val="0"/>
              </a:spcBef>
              <a:spcAft>
                <a:spcPct val="35000"/>
              </a:spcAft>
            </a:pPr>
            <a:r>
              <a:rPr lang="de-DE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Unterstützung durch schulische Organisationsformen</a:t>
            </a:r>
          </a:p>
          <a:p>
            <a:pPr marL="285750" indent="-285750" defTabSz="488950"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Hausaufgabenbetreuung</a:t>
            </a:r>
          </a:p>
          <a:p>
            <a:pPr marL="285750" indent="-285750" defTabSz="488950"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Ganztagsschule (z. B. Gemeinschaftsschule)</a:t>
            </a:r>
          </a:p>
        </p:txBody>
      </p:sp>
      <p:sp>
        <p:nvSpPr>
          <p:cNvPr id="13" name="Richtungspfeil 12"/>
          <p:cNvSpPr/>
          <p:nvPr/>
        </p:nvSpPr>
        <p:spPr>
          <a:xfrm rot="5400000">
            <a:off x="1907704" y="836712"/>
            <a:ext cx="288032" cy="2880320"/>
          </a:xfrm>
          <a:prstGeom prst="homePlate">
            <a:avLst>
              <a:gd name="adj" fmla="val 99383"/>
            </a:avLst>
          </a:prstGeom>
          <a:solidFill>
            <a:srgbClr val="1EAEBD">
              <a:alpha val="71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4" name="Rechteck 13"/>
          <p:cNvSpPr/>
          <p:nvPr/>
        </p:nvSpPr>
        <p:spPr>
          <a:xfrm rot="5400000">
            <a:off x="2027714" y="572688"/>
            <a:ext cx="48012" cy="2880320"/>
          </a:xfrm>
          <a:prstGeom prst="rect">
            <a:avLst/>
          </a:prstGeom>
          <a:solidFill>
            <a:srgbClr val="1EAEB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5" name="Richtungspfeil 14"/>
          <p:cNvSpPr/>
          <p:nvPr/>
        </p:nvSpPr>
        <p:spPr>
          <a:xfrm rot="5400000" flipH="1" flipV="1">
            <a:off x="6516216" y="3164964"/>
            <a:ext cx="288032" cy="2880320"/>
          </a:xfrm>
          <a:prstGeom prst="homePlate">
            <a:avLst>
              <a:gd name="adj" fmla="val 99383"/>
            </a:avLst>
          </a:prstGeom>
          <a:solidFill>
            <a:srgbClr val="1EAEBD">
              <a:alpha val="71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6" name="Rechteck 15"/>
          <p:cNvSpPr/>
          <p:nvPr/>
        </p:nvSpPr>
        <p:spPr>
          <a:xfrm rot="5400000" flipH="1" flipV="1">
            <a:off x="6636226" y="3404994"/>
            <a:ext cx="48012" cy="2880320"/>
          </a:xfrm>
          <a:prstGeom prst="rect">
            <a:avLst/>
          </a:prstGeom>
          <a:solidFill>
            <a:srgbClr val="1EAEB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9" name="Rechteck 18"/>
          <p:cNvSpPr/>
          <p:nvPr/>
        </p:nvSpPr>
        <p:spPr>
          <a:xfrm>
            <a:off x="468313" y="1484784"/>
            <a:ext cx="8380412" cy="45719"/>
          </a:xfrm>
          <a:prstGeom prst="rect">
            <a:avLst/>
          </a:prstGeom>
          <a:solidFill>
            <a:srgbClr val="1EAEB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0452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www.km-bw.de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dirty="0" smtClean="0"/>
              <a:t>Folie 17</a:t>
            </a:r>
            <a:endParaRPr lang="de-DE" dirty="0"/>
          </a:p>
        </p:txBody>
      </p:sp>
      <p:sp>
        <p:nvSpPr>
          <p:cNvPr id="6" name="Inhaltsplatzhalter 1"/>
          <p:cNvSpPr>
            <a:spLocks noGrp="1"/>
          </p:cNvSpPr>
          <p:nvPr>
            <p:ph idx="1"/>
          </p:nvPr>
        </p:nvSpPr>
        <p:spPr>
          <a:xfrm>
            <a:off x="484636" y="1700808"/>
            <a:ext cx="4752528" cy="3853956"/>
          </a:xfrm>
          <a:noFill/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>
            <a:no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</a:pPr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Bildungsgang aufbauend auf dem mittleren Schulabschluss für Schülerinnen und Schüler unterschiedlicher Schularten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</a:pPr>
            <a:endParaRPr lang="de-DE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</a:pPr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Berufsbezogenes Profil: Vermittlung sowohl allgemeiner als auch beruflicher Bildung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</a:t>
            </a:r>
            <a:endParaRPr lang="de-DE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</a:pPr>
            <a:endParaRPr lang="de-DE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</a:pPr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Vermittlung zweier Fremdsprachen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</a:pPr>
            <a:endParaRPr lang="de-DE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</a:pPr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Erwerb der allgemeinen Studierfähigkeit 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</a:pPr>
            <a:endParaRPr lang="de-DE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</a:pPr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Lehrerinnen und Lehrer an den Beruflichen Gymnasien bringen häufig Berufserfahrung aus Industrie und Wirtschaft mit.</a:t>
            </a:r>
            <a:endParaRPr lang="de-DE" sz="20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7" name="Titel 3"/>
          <p:cNvSpPr txBox="1">
            <a:spLocks/>
          </p:cNvSpPr>
          <p:nvPr/>
        </p:nvSpPr>
        <p:spPr>
          <a:xfrm>
            <a:off x="457200" y="562000"/>
            <a:ext cx="8229600" cy="70676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ea typeface="+mj-ea"/>
                <a:cs typeface="+mj-cs"/>
              </a:defRPr>
            </a:lvl1pPr>
          </a:lstStyle>
          <a:p>
            <a:r>
              <a:rPr lang="de-DE" sz="3200" dirty="0" smtClean="0"/>
              <a:t>Berufliches Gymnasium</a:t>
            </a:r>
            <a:endParaRPr lang="de-DE" sz="3200" dirty="0"/>
          </a:p>
        </p:txBody>
      </p:sp>
      <p:pic>
        <p:nvPicPr>
          <p:cNvPr id="4" name="Bild 3" descr="Foto Folie 17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10009" b="9367"/>
          <a:stretch/>
        </p:blipFill>
        <p:spPr>
          <a:xfrm>
            <a:off x="5611862" y="1484784"/>
            <a:ext cx="3240000" cy="2160000"/>
          </a:xfrm>
          <a:prstGeom prst="rect">
            <a:avLst/>
          </a:prstGeom>
        </p:spPr>
      </p:pic>
      <p:sp>
        <p:nvSpPr>
          <p:cNvPr id="9" name="Rechteck 8"/>
          <p:cNvSpPr/>
          <p:nvPr/>
        </p:nvSpPr>
        <p:spPr>
          <a:xfrm>
            <a:off x="468313" y="1484784"/>
            <a:ext cx="8380412" cy="45719"/>
          </a:xfrm>
          <a:prstGeom prst="rect">
            <a:avLst/>
          </a:prstGeom>
          <a:solidFill>
            <a:srgbClr val="1EAEB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82909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/>
        </p:nvSpPr>
        <p:spPr>
          <a:xfrm>
            <a:off x="457201" y="5085176"/>
            <a:ext cx="8391524" cy="288040"/>
          </a:xfrm>
          <a:prstGeom prst="rect">
            <a:avLst/>
          </a:prstGeom>
          <a:solidFill>
            <a:srgbClr val="1EAEBD">
              <a:alpha val="1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3" name="Rechteck 12"/>
          <p:cNvSpPr/>
          <p:nvPr/>
        </p:nvSpPr>
        <p:spPr>
          <a:xfrm>
            <a:off x="457201" y="5445216"/>
            <a:ext cx="8391524" cy="288040"/>
          </a:xfrm>
          <a:prstGeom prst="rect">
            <a:avLst/>
          </a:prstGeom>
          <a:solidFill>
            <a:srgbClr val="1EAEBD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www.km-bw.de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dirty="0" smtClean="0"/>
              <a:t>Folie 18</a:t>
            </a:r>
            <a:endParaRPr lang="de-DE" dirty="0"/>
          </a:p>
        </p:txBody>
      </p:sp>
      <p:sp>
        <p:nvSpPr>
          <p:cNvPr id="7" name="Inhaltsplatzhalter 1"/>
          <p:cNvSpPr>
            <a:spLocks noGrp="1"/>
          </p:cNvSpPr>
          <p:nvPr>
            <p:ph idx="1"/>
          </p:nvPr>
        </p:nvSpPr>
        <p:spPr>
          <a:xfrm>
            <a:off x="480282" y="1697169"/>
            <a:ext cx="5832648" cy="3456383"/>
          </a:xfrm>
          <a:noFill/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>
            <a:no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</a:pPr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dreijährige gymnasiale Oberstufe zum Abitur;</a:t>
            </a:r>
            <a:b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</a:br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an wenigen Standorten sechsjährig (ab Klasse 8)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</a:pPr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allgemeine Fächer plus berufliche Profilfächer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</a:pPr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2. Fremdsprache in der gymnasialen Oberstufe </a:t>
            </a:r>
            <a:endParaRPr lang="de-DE" sz="16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</a:pPr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Zugangsvoraussetzungen für die Oberstufe:</a:t>
            </a:r>
          </a:p>
          <a:p>
            <a:pPr lvl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</a:pPr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Hauptschule/Werkrealschule, Realschule, Gemeinschaftsschule:                                                                 mittlerer Bildungsabschluss, Notenschnitt von 3,0 (Deutsch, Mathematik, 1. Fremdsprache).</a:t>
            </a:r>
          </a:p>
          <a:p>
            <a:pPr lvl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</a:pPr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Allgemein bildendes Gymnasium: Versetzung in die Klasse </a:t>
            </a:r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oder in die Jahrgangsstufe </a:t>
            </a:r>
            <a:r>
              <a:rPr lang="de-DE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de-DE" sz="1600" dirty="0" smtClean="0">
                <a:solidFill>
                  <a:schemeClr val="tx1"/>
                </a:solidFill>
                <a:latin typeface="Arial"/>
                <a:cs typeface="Arial"/>
              </a:rPr>
              <a:t>(</a:t>
            </a:r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G8)</a:t>
            </a:r>
            <a:endParaRPr lang="de-DE" sz="20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0" name="Titel 3"/>
          <p:cNvSpPr txBox="1">
            <a:spLocks/>
          </p:cNvSpPr>
          <p:nvPr/>
        </p:nvSpPr>
        <p:spPr>
          <a:xfrm>
            <a:off x="457200" y="562000"/>
            <a:ext cx="8229600" cy="70676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ea typeface="+mj-ea"/>
                <a:cs typeface="+mj-cs"/>
              </a:defRPr>
            </a:lvl1pPr>
          </a:lstStyle>
          <a:p>
            <a:r>
              <a:rPr lang="de-DE" sz="3200" dirty="0" smtClean="0"/>
              <a:t>Berufliche Gymnasien (BG)</a:t>
            </a:r>
            <a:endParaRPr lang="de-DE" sz="3200" dirty="0"/>
          </a:p>
        </p:txBody>
      </p:sp>
      <p:sp>
        <p:nvSpPr>
          <p:cNvPr id="2" name="Textfeld 1"/>
          <p:cNvSpPr txBox="1"/>
          <p:nvPr/>
        </p:nvSpPr>
        <p:spPr>
          <a:xfrm>
            <a:off x="6300192" y="1663928"/>
            <a:ext cx="2571328" cy="233089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spcAft>
                <a:spcPts val="600"/>
              </a:spcAft>
              <a:buClr>
                <a:srgbClr val="000000">
                  <a:lumMod val="65000"/>
                  <a:lumOff val="35000"/>
                </a:srgbClr>
              </a:buClr>
            </a:pPr>
            <a:r>
              <a:rPr lang="de-DE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Richtungen:</a:t>
            </a:r>
          </a:p>
          <a:p>
            <a:pPr>
              <a:lnSpc>
                <a:spcPct val="90000"/>
              </a:lnSpc>
              <a:spcAft>
                <a:spcPts val="600"/>
              </a:spcAft>
              <a:buClr>
                <a:srgbClr val="000000">
                  <a:lumMod val="65000"/>
                  <a:lumOff val="35000"/>
                </a:srgbClr>
              </a:buClr>
            </a:pP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Agrarwissenschaft</a:t>
            </a:r>
          </a:p>
          <a:p>
            <a:pPr>
              <a:lnSpc>
                <a:spcPct val="90000"/>
              </a:lnSpc>
              <a:spcAft>
                <a:spcPts val="600"/>
              </a:spcAft>
              <a:buClr>
                <a:srgbClr val="000000">
                  <a:lumMod val="65000"/>
                  <a:lumOff val="35000"/>
                </a:srgbClr>
              </a:buClr>
            </a:pP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Biotechnologie</a:t>
            </a:r>
          </a:p>
          <a:p>
            <a:pPr>
              <a:lnSpc>
                <a:spcPct val="90000"/>
              </a:lnSpc>
              <a:spcAft>
                <a:spcPts val="600"/>
              </a:spcAft>
              <a:buClr>
                <a:srgbClr val="000000">
                  <a:lumMod val="65000"/>
                  <a:lumOff val="35000"/>
                </a:srgbClr>
              </a:buClr>
            </a:pP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Ernährungswissenschaft</a:t>
            </a:r>
          </a:p>
          <a:p>
            <a:pPr>
              <a:lnSpc>
                <a:spcPct val="90000"/>
              </a:lnSpc>
              <a:spcAft>
                <a:spcPts val="600"/>
              </a:spcAft>
              <a:buClr>
                <a:srgbClr val="000000">
                  <a:lumMod val="65000"/>
                  <a:lumOff val="35000"/>
                </a:srgbClr>
              </a:buClr>
            </a:pP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Sozial- und Gesundheitswissenschaft</a:t>
            </a:r>
          </a:p>
          <a:p>
            <a:pPr>
              <a:lnSpc>
                <a:spcPct val="90000"/>
              </a:lnSpc>
              <a:spcAft>
                <a:spcPts val="600"/>
              </a:spcAft>
              <a:buClr>
                <a:srgbClr val="000000">
                  <a:lumMod val="65000"/>
                  <a:lumOff val="35000"/>
                </a:srgbClr>
              </a:buClr>
            </a:pP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Technik</a:t>
            </a:r>
          </a:p>
          <a:p>
            <a:pPr lvl="0">
              <a:lnSpc>
                <a:spcPct val="90000"/>
              </a:lnSpc>
              <a:spcAft>
                <a:spcPts val="600"/>
              </a:spcAft>
              <a:buClr>
                <a:srgbClr val="000000">
                  <a:lumMod val="65000"/>
                  <a:lumOff val="35000"/>
                </a:srgbClr>
              </a:buClr>
            </a:pPr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Wirtschaft</a:t>
            </a:r>
          </a:p>
        </p:txBody>
      </p:sp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8756509"/>
              </p:ext>
            </p:extLst>
          </p:nvPr>
        </p:nvGraphicFramePr>
        <p:xfrm>
          <a:off x="514351" y="5063584"/>
          <a:ext cx="8115456" cy="741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56618"/>
                <a:gridCol w="6658838"/>
              </a:tblGrid>
              <a:tr h="370840">
                <a:tc gridSpan="2">
                  <a:txBody>
                    <a:bodyPr/>
                    <a:lstStyle/>
                    <a:p>
                      <a:r>
                        <a:rPr kumimoji="0" lang="de-DE" sz="16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/>
                          <a:cs typeface="Arial"/>
                        </a:rPr>
                        <a:t>Abschluss</a:t>
                      </a:r>
                      <a:endParaRPr kumimoji="0" lang="de-DE" sz="1600" b="1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lvl="1" indent="0" algn="l" rtl="0" eaLnBrk="1" latinLnBrk="0" hangingPunct="1">
                        <a:spcBef>
                          <a:spcPts val="300"/>
                        </a:spcBef>
                        <a:buClr>
                          <a:schemeClr val="tx1">
                            <a:lumMod val="65000"/>
                            <a:lumOff val="35000"/>
                          </a:schemeClr>
                        </a:buClr>
                        <a:buFont typeface="Arial" pitchFamily="34" charset="0"/>
                        <a:buNone/>
                      </a:pPr>
                      <a:r>
                        <a:rPr kumimoji="0" lang="de-DE" sz="16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/>
                          <a:cs typeface="Arial"/>
                        </a:rPr>
                        <a:t>Klasse 13</a:t>
                      </a:r>
                      <a:endParaRPr kumimoji="0" lang="de-DE" sz="16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/>
                          <a:cs typeface="Arial"/>
                        </a:rPr>
                        <a:t>Allgemeine</a:t>
                      </a:r>
                      <a:r>
                        <a:rPr lang="de-DE" sz="16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/>
                          <a:cs typeface="Arial"/>
                        </a:rPr>
                        <a:t> Hochschulreife (</a:t>
                      </a:r>
                      <a:r>
                        <a:rPr lang="de-DE" sz="1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/>
                          <a:cs typeface="Arial"/>
                        </a:rPr>
                        <a:t>Abitur) </a:t>
                      </a:r>
                      <a:endParaRPr lang="de-DE" sz="16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Rechteck 7"/>
          <p:cNvSpPr/>
          <p:nvPr/>
        </p:nvSpPr>
        <p:spPr>
          <a:xfrm>
            <a:off x="468313" y="1484784"/>
            <a:ext cx="8380412" cy="45719"/>
          </a:xfrm>
          <a:prstGeom prst="rect">
            <a:avLst/>
          </a:prstGeom>
          <a:solidFill>
            <a:srgbClr val="1EAEB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1" name="Rechteck 10"/>
          <p:cNvSpPr/>
          <p:nvPr/>
        </p:nvSpPr>
        <p:spPr>
          <a:xfrm rot="5400000" flipV="1">
            <a:off x="4738875" y="3262125"/>
            <a:ext cx="3024338" cy="45719"/>
          </a:xfrm>
          <a:prstGeom prst="rect">
            <a:avLst/>
          </a:prstGeom>
          <a:solidFill>
            <a:srgbClr val="1EAEB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23559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www.km-bw.de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dirty="0" smtClean="0"/>
              <a:t>Folie 19</a:t>
            </a:r>
            <a:endParaRPr lang="de-DE" dirty="0"/>
          </a:p>
        </p:txBody>
      </p:sp>
      <p:sp>
        <p:nvSpPr>
          <p:cNvPr id="7" name="Titel 3"/>
          <p:cNvSpPr txBox="1">
            <a:spLocks/>
          </p:cNvSpPr>
          <p:nvPr/>
        </p:nvSpPr>
        <p:spPr>
          <a:xfrm>
            <a:off x="457200" y="562000"/>
            <a:ext cx="8229600" cy="706760"/>
          </a:xfrm>
          <a:prstGeom prst="rect">
            <a:avLst/>
          </a:prstGeom>
        </p:spPr>
        <p:txBody>
          <a:bodyPr vert="horz" anchor="ctr">
            <a:normAutofit/>
          </a:bodyPr>
          <a:lstStyle>
            <a:defPPr>
              <a:defRPr lang="de-DE"/>
            </a:defPPr>
            <a:lvl1pPr>
              <a:spcBef>
                <a:spcPct val="0"/>
              </a:spcBef>
              <a:buNone/>
              <a:defRPr kumimoji="0" sz="360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ea typeface="+mj-ea"/>
                <a:cs typeface="+mj-cs"/>
              </a:defRPr>
            </a:lvl1pPr>
          </a:lstStyle>
          <a:p>
            <a:r>
              <a:rPr lang="de-DE" sz="3200" dirty="0" smtClean="0"/>
              <a:t>Bildungswege in der Sekundarstufe (Auswahl)</a:t>
            </a:r>
            <a:endParaRPr lang="de-DE" sz="3200" dirty="0"/>
          </a:p>
        </p:txBody>
      </p:sp>
      <p:sp>
        <p:nvSpPr>
          <p:cNvPr id="8" name="Rechteck 7"/>
          <p:cNvSpPr/>
          <p:nvPr/>
        </p:nvSpPr>
        <p:spPr>
          <a:xfrm>
            <a:off x="7947786" y="1628800"/>
            <a:ext cx="900120" cy="2896496"/>
          </a:xfrm>
          <a:prstGeom prst="rect">
            <a:avLst/>
          </a:prstGeom>
          <a:solidFill>
            <a:srgbClr val="1EAEBD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e-DE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Allgemeine Hochschulreife </a:t>
            </a:r>
            <a:endParaRPr lang="de-DE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9" name="Eingekerbter Richtungspfeil 4"/>
          <p:cNvSpPr/>
          <p:nvPr/>
        </p:nvSpPr>
        <p:spPr>
          <a:xfrm rot="16200000">
            <a:off x="-2593181" y="410556"/>
            <a:ext cx="1514475" cy="100964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3340" tIns="26670" rIns="0" bIns="26670" numCol="1" spcCol="1270" anchor="ctr" anchorCtr="0">
            <a:noAutofit/>
          </a:bodyPr>
          <a:lstStyle/>
          <a:p>
            <a:pPr lvl="0" algn="ctr" defTabSz="1866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de-DE" sz="4200" kern="1200" dirty="0"/>
          </a:p>
        </p:txBody>
      </p:sp>
      <p:sp>
        <p:nvSpPr>
          <p:cNvPr id="10" name="Rechteck 9"/>
          <p:cNvSpPr/>
          <p:nvPr/>
        </p:nvSpPr>
        <p:spPr>
          <a:xfrm>
            <a:off x="2176836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11" name="Richtungspfeil 10"/>
          <p:cNvSpPr/>
          <p:nvPr/>
        </p:nvSpPr>
        <p:spPr>
          <a:xfrm>
            <a:off x="4178996" y="1628856"/>
            <a:ext cx="3633364" cy="504056"/>
          </a:xfrm>
          <a:prstGeom prst="homePlate">
            <a:avLst/>
          </a:prstGeom>
          <a:solidFill>
            <a:srgbClr val="FFFFFF"/>
          </a:solidFill>
          <a:ln>
            <a:solidFill>
              <a:srgbClr val="3A5B9B"/>
            </a:solidFill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Gemeinschaftsschule mit Oberstufe</a:t>
            </a:r>
            <a:endParaRPr lang="de-DE" sz="16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2" name="Richtungspfeil 11"/>
          <p:cNvSpPr/>
          <p:nvPr/>
        </p:nvSpPr>
        <p:spPr>
          <a:xfrm>
            <a:off x="4178996" y="2492896"/>
            <a:ext cx="3633364" cy="504000"/>
          </a:xfrm>
          <a:prstGeom prst="homePlate">
            <a:avLst/>
          </a:prstGeom>
          <a:solidFill>
            <a:srgbClr val="FFFFFF"/>
          </a:solidFill>
          <a:ln>
            <a:solidFill>
              <a:srgbClr val="3A5B9B"/>
            </a:solidFill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</a:t>
            </a:r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Allgemein bildendes Gymnasium </a:t>
            </a:r>
          </a:p>
        </p:txBody>
      </p:sp>
      <p:sp>
        <p:nvSpPr>
          <p:cNvPr id="13" name="Richtungspfeil 12"/>
          <p:cNvSpPr/>
          <p:nvPr/>
        </p:nvSpPr>
        <p:spPr>
          <a:xfrm>
            <a:off x="4178996" y="3284984"/>
            <a:ext cx="3633364" cy="504000"/>
          </a:xfrm>
          <a:prstGeom prst="homePlate">
            <a:avLst/>
          </a:prstGeom>
          <a:solidFill>
            <a:srgbClr val="FFFFFF"/>
          </a:solidFill>
          <a:ln>
            <a:solidFill>
              <a:srgbClr val="73D4D6"/>
            </a:solidFill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</a:t>
            </a:r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Berufliches 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Gymnasium </a:t>
            </a:r>
            <a:endParaRPr lang="de-DE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3121337" y="1612625"/>
            <a:ext cx="899999" cy="4120632"/>
          </a:xfrm>
          <a:prstGeom prst="rect">
            <a:avLst/>
          </a:prstGeom>
          <a:solidFill>
            <a:srgbClr val="1EAEBD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e-DE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Mittlerer Schulabschluss</a:t>
            </a:r>
            <a:endParaRPr lang="de-DE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5" name="Freihandform 14"/>
          <p:cNvSpPr/>
          <p:nvPr/>
        </p:nvSpPr>
        <p:spPr>
          <a:xfrm>
            <a:off x="4184403" y="4005064"/>
            <a:ext cx="1224135" cy="1070421"/>
          </a:xfrm>
          <a:custGeom>
            <a:avLst/>
            <a:gdLst>
              <a:gd name="connsiteX0" fmla="*/ 0 w 1368151"/>
              <a:gd name="connsiteY0" fmla="*/ 143523 h 861120"/>
              <a:gd name="connsiteX1" fmla="*/ 143523 w 1368151"/>
              <a:gd name="connsiteY1" fmla="*/ 0 h 861120"/>
              <a:gd name="connsiteX2" fmla="*/ 1224628 w 1368151"/>
              <a:gd name="connsiteY2" fmla="*/ 0 h 861120"/>
              <a:gd name="connsiteX3" fmla="*/ 1368151 w 1368151"/>
              <a:gd name="connsiteY3" fmla="*/ 143523 h 861120"/>
              <a:gd name="connsiteX4" fmla="*/ 1368151 w 1368151"/>
              <a:gd name="connsiteY4" fmla="*/ 717597 h 861120"/>
              <a:gd name="connsiteX5" fmla="*/ 1224628 w 1368151"/>
              <a:gd name="connsiteY5" fmla="*/ 861120 h 861120"/>
              <a:gd name="connsiteX6" fmla="*/ 143523 w 1368151"/>
              <a:gd name="connsiteY6" fmla="*/ 861120 h 861120"/>
              <a:gd name="connsiteX7" fmla="*/ 0 w 1368151"/>
              <a:gd name="connsiteY7" fmla="*/ 717597 h 861120"/>
              <a:gd name="connsiteX8" fmla="*/ 0 w 1368151"/>
              <a:gd name="connsiteY8" fmla="*/ 143523 h 861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8151" h="861120">
                <a:moveTo>
                  <a:pt x="0" y="143523"/>
                </a:moveTo>
                <a:cubicBezTo>
                  <a:pt x="0" y="64257"/>
                  <a:pt x="64257" y="0"/>
                  <a:pt x="143523" y="0"/>
                </a:cubicBezTo>
                <a:lnTo>
                  <a:pt x="1224628" y="0"/>
                </a:lnTo>
                <a:cubicBezTo>
                  <a:pt x="1303894" y="0"/>
                  <a:pt x="1368151" y="64257"/>
                  <a:pt x="1368151" y="143523"/>
                </a:cubicBezTo>
                <a:lnTo>
                  <a:pt x="1368151" y="717597"/>
                </a:lnTo>
                <a:cubicBezTo>
                  <a:pt x="1368151" y="796863"/>
                  <a:pt x="1303894" y="861120"/>
                  <a:pt x="1224628" y="861120"/>
                </a:cubicBezTo>
                <a:lnTo>
                  <a:pt x="143523" y="861120"/>
                </a:lnTo>
                <a:cubicBezTo>
                  <a:pt x="64257" y="861120"/>
                  <a:pt x="0" y="796863"/>
                  <a:pt x="0" y="717597"/>
                </a:cubicBezTo>
                <a:lnTo>
                  <a:pt x="0" y="14352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0616" tIns="110616" rIns="110616" bIns="110616" numCol="1" spcCol="1270" anchor="ctr" anchorCtr="0">
            <a:noAutofit/>
          </a:bodyPr>
          <a:lstStyle/>
          <a:p>
            <a:pPr lvl="0" algn="l" defTabSz="8001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600" kern="1200" dirty="0" smtClean="0">
                <a:solidFill>
                  <a:schemeClr val="tx1"/>
                </a:solidFill>
                <a:latin typeface="Arial"/>
                <a:cs typeface="Arial"/>
              </a:rPr>
              <a:t>Duale Berufs-ausbildung</a:t>
            </a:r>
            <a:endParaRPr lang="de-DE" sz="1600" kern="12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6" name="Richtungspfeil 15"/>
          <p:cNvSpPr/>
          <p:nvPr/>
        </p:nvSpPr>
        <p:spPr>
          <a:xfrm>
            <a:off x="4178996" y="5229200"/>
            <a:ext cx="3633364" cy="504056"/>
          </a:xfrm>
          <a:prstGeom prst="homePlate">
            <a:avLst/>
          </a:prstGeom>
          <a:solidFill>
            <a:srgbClr val="FFFFFF"/>
          </a:solidFill>
          <a:ln>
            <a:solidFill>
              <a:srgbClr val="73D4D6"/>
            </a:solidFill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Berufskolleg</a:t>
            </a:r>
            <a:endParaRPr lang="de-DE" sz="16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7" name="Rechteck 16"/>
          <p:cNvSpPr/>
          <p:nvPr/>
        </p:nvSpPr>
        <p:spPr>
          <a:xfrm>
            <a:off x="7947785" y="4581128"/>
            <a:ext cx="899999" cy="1152128"/>
          </a:xfrm>
          <a:prstGeom prst="rect">
            <a:avLst/>
          </a:prstGeom>
          <a:solidFill>
            <a:srgbClr val="1EAEBD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e-DE" sz="1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Fachhoch-schulreife </a:t>
            </a:r>
            <a:endParaRPr lang="de-DE" sz="1500" b="1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8" name="Rechteck 17"/>
          <p:cNvSpPr/>
          <p:nvPr/>
        </p:nvSpPr>
        <p:spPr>
          <a:xfrm>
            <a:off x="483347" y="1628800"/>
            <a:ext cx="901251" cy="4104456"/>
          </a:xfrm>
          <a:prstGeom prst="rect">
            <a:avLst/>
          </a:prstGeom>
          <a:solidFill>
            <a:srgbClr val="1EAEBD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e-DE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Hauptschulabschluss </a:t>
            </a:r>
            <a:endParaRPr lang="de-DE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9" name="Richtungspfeil 18"/>
          <p:cNvSpPr/>
          <p:nvPr/>
        </p:nvSpPr>
        <p:spPr>
          <a:xfrm>
            <a:off x="1518675" y="3717032"/>
            <a:ext cx="1494549" cy="2016224"/>
          </a:xfrm>
          <a:prstGeom prst="homePlate">
            <a:avLst>
              <a:gd name="adj" fmla="val 31370"/>
            </a:avLst>
          </a:prstGeom>
          <a:solidFill>
            <a:schemeClr val="tx2"/>
          </a:solidFill>
          <a:ln>
            <a:solidFill>
              <a:srgbClr val="73D4D6"/>
            </a:solidFill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b</a:t>
            </a:r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erufl. </a:t>
            </a:r>
          </a:p>
          <a:p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Bildung</a:t>
            </a:r>
            <a:b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</a:br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z.B. Berufs-</a:t>
            </a:r>
            <a:r>
              <a:rPr lang="de-DE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fachschule</a:t>
            </a:r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</a:t>
            </a:r>
          </a:p>
          <a:p>
            <a:endParaRPr lang="de-DE" sz="15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0" name="Richtungspfeil 19"/>
          <p:cNvSpPr/>
          <p:nvPr/>
        </p:nvSpPr>
        <p:spPr>
          <a:xfrm>
            <a:off x="1518676" y="1628800"/>
            <a:ext cx="1494548" cy="1944215"/>
          </a:xfrm>
          <a:prstGeom prst="homePlate">
            <a:avLst>
              <a:gd name="adj" fmla="val 29838"/>
            </a:avLst>
          </a:prstGeom>
          <a:solidFill>
            <a:srgbClr val="FFFFFF"/>
          </a:solidFill>
          <a:ln>
            <a:solidFill>
              <a:srgbClr val="3A5B9B"/>
            </a:solidFill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allgemeine schulische Bildung</a:t>
            </a:r>
            <a:endParaRPr lang="de-DE" sz="16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1" name="Freihandform 20"/>
          <p:cNvSpPr/>
          <p:nvPr/>
        </p:nvSpPr>
        <p:spPr>
          <a:xfrm>
            <a:off x="1582516" y="4941168"/>
            <a:ext cx="1224136" cy="720080"/>
          </a:xfrm>
          <a:custGeom>
            <a:avLst/>
            <a:gdLst>
              <a:gd name="connsiteX0" fmla="*/ 0 w 1152128"/>
              <a:gd name="connsiteY0" fmla="*/ 144012 h 864052"/>
              <a:gd name="connsiteX1" fmla="*/ 144012 w 1152128"/>
              <a:gd name="connsiteY1" fmla="*/ 0 h 864052"/>
              <a:gd name="connsiteX2" fmla="*/ 1008116 w 1152128"/>
              <a:gd name="connsiteY2" fmla="*/ 0 h 864052"/>
              <a:gd name="connsiteX3" fmla="*/ 1152128 w 1152128"/>
              <a:gd name="connsiteY3" fmla="*/ 144012 h 864052"/>
              <a:gd name="connsiteX4" fmla="*/ 1152128 w 1152128"/>
              <a:gd name="connsiteY4" fmla="*/ 720040 h 864052"/>
              <a:gd name="connsiteX5" fmla="*/ 1008116 w 1152128"/>
              <a:gd name="connsiteY5" fmla="*/ 864052 h 864052"/>
              <a:gd name="connsiteX6" fmla="*/ 144012 w 1152128"/>
              <a:gd name="connsiteY6" fmla="*/ 864052 h 864052"/>
              <a:gd name="connsiteX7" fmla="*/ 0 w 1152128"/>
              <a:gd name="connsiteY7" fmla="*/ 720040 h 864052"/>
              <a:gd name="connsiteX8" fmla="*/ 0 w 1152128"/>
              <a:gd name="connsiteY8" fmla="*/ 144012 h 864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2128" h="864052">
                <a:moveTo>
                  <a:pt x="0" y="144012"/>
                </a:moveTo>
                <a:cubicBezTo>
                  <a:pt x="0" y="64476"/>
                  <a:pt x="64476" y="0"/>
                  <a:pt x="144012" y="0"/>
                </a:cubicBezTo>
                <a:lnTo>
                  <a:pt x="1008116" y="0"/>
                </a:lnTo>
                <a:cubicBezTo>
                  <a:pt x="1087652" y="0"/>
                  <a:pt x="1152128" y="64476"/>
                  <a:pt x="1152128" y="144012"/>
                </a:cubicBezTo>
                <a:lnTo>
                  <a:pt x="1152128" y="720040"/>
                </a:lnTo>
                <a:cubicBezTo>
                  <a:pt x="1152128" y="799576"/>
                  <a:pt x="1087652" y="864052"/>
                  <a:pt x="1008116" y="864052"/>
                </a:cubicBezTo>
                <a:lnTo>
                  <a:pt x="144012" y="864052"/>
                </a:lnTo>
                <a:cubicBezTo>
                  <a:pt x="64476" y="864052"/>
                  <a:pt x="0" y="799576"/>
                  <a:pt x="0" y="720040"/>
                </a:cubicBezTo>
                <a:lnTo>
                  <a:pt x="0" y="14401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0760" tIns="110760" rIns="110760" bIns="110760" numCol="1" spcCol="1270" anchor="ctr" anchorCtr="0">
            <a:noAutofit/>
          </a:bodyPr>
          <a:lstStyle/>
          <a:p>
            <a:pPr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Duale </a:t>
            </a:r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Ausbildung</a:t>
            </a:r>
            <a:endParaRPr lang="de-DE" sz="16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2" name="Richtungspfeil 21"/>
          <p:cNvSpPr/>
          <p:nvPr/>
        </p:nvSpPr>
        <p:spPr>
          <a:xfrm>
            <a:off x="5475140" y="4005064"/>
            <a:ext cx="2312567" cy="504000"/>
          </a:xfrm>
          <a:prstGeom prst="homePlate">
            <a:avLst/>
          </a:prstGeom>
          <a:solidFill>
            <a:srgbClr val="FFFFFF"/>
          </a:solidFill>
          <a:ln>
            <a:solidFill>
              <a:srgbClr val="73D4D6"/>
            </a:solidFill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de-DE" sz="1600" dirty="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Berufsoberschule </a:t>
            </a:r>
          </a:p>
        </p:txBody>
      </p:sp>
      <p:sp>
        <p:nvSpPr>
          <p:cNvPr id="23" name="Richtungspfeil 22"/>
          <p:cNvSpPr/>
          <p:nvPr/>
        </p:nvSpPr>
        <p:spPr>
          <a:xfrm>
            <a:off x="5475139" y="4581128"/>
            <a:ext cx="2312569" cy="504000"/>
          </a:xfrm>
          <a:prstGeom prst="homePlate">
            <a:avLst/>
          </a:prstGeom>
          <a:solidFill>
            <a:srgbClr val="FFFFFF"/>
          </a:solidFill>
          <a:ln>
            <a:solidFill>
              <a:srgbClr val="73D4D6"/>
            </a:solidFill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</a:t>
            </a:r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Fachschule </a:t>
            </a:r>
          </a:p>
        </p:txBody>
      </p:sp>
      <p:sp>
        <p:nvSpPr>
          <p:cNvPr id="24" name="Rechteck 23"/>
          <p:cNvSpPr/>
          <p:nvPr/>
        </p:nvSpPr>
        <p:spPr>
          <a:xfrm>
            <a:off x="468313" y="1484784"/>
            <a:ext cx="8380412" cy="45719"/>
          </a:xfrm>
          <a:prstGeom prst="rect">
            <a:avLst/>
          </a:prstGeom>
          <a:solidFill>
            <a:srgbClr val="1EAEB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8423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www.km-bw.de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dirty="0" smtClean="0"/>
              <a:t>Folie 20</a:t>
            </a:r>
            <a:endParaRPr lang="de-DE" dirty="0"/>
          </a:p>
        </p:txBody>
      </p:sp>
      <p:sp>
        <p:nvSpPr>
          <p:cNvPr id="8" name="Titel 3"/>
          <p:cNvSpPr txBox="1">
            <a:spLocks/>
          </p:cNvSpPr>
          <p:nvPr/>
        </p:nvSpPr>
        <p:spPr>
          <a:xfrm>
            <a:off x="457200" y="562000"/>
            <a:ext cx="8229600" cy="1282824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ea typeface="+mj-ea"/>
                <a:cs typeface="+mj-cs"/>
              </a:defRPr>
            </a:lvl1pPr>
          </a:lstStyle>
          <a:p>
            <a:endParaRPr lang="de-DE" sz="3200" dirty="0" smtClean="0"/>
          </a:p>
        </p:txBody>
      </p:sp>
      <p:sp>
        <p:nvSpPr>
          <p:cNvPr id="6" name="Titel 3"/>
          <p:cNvSpPr txBox="1">
            <a:spLocks/>
          </p:cNvSpPr>
          <p:nvPr/>
        </p:nvSpPr>
        <p:spPr>
          <a:xfrm>
            <a:off x="457200" y="562000"/>
            <a:ext cx="8229600" cy="706760"/>
          </a:xfrm>
          <a:prstGeom prst="rect">
            <a:avLst/>
          </a:prstGeom>
        </p:spPr>
        <p:txBody>
          <a:bodyPr vert="horz" anchor="ctr">
            <a:normAutofit/>
          </a:bodyPr>
          <a:lstStyle>
            <a:defPPr>
              <a:defRPr lang="de-DE"/>
            </a:defPPr>
            <a:lvl1pPr>
              <a:spcBef>
                <a:spcPct val="0"/>
              </a:spcBef>
              <a:buNone/>
              <a:defRPr kumimoji="0" sz="360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ea typeface="+mj-ea"/>
                <a:cs typeface="+mj-cs"/>
              </a:defRPr>
            </a:lvl1pPr>
          </a:lstStyle>
          <a:p>
            <a:r>
              <a:rPr lang="de-DE" sz="3200" dirty="0"/>
              <a:t>Sonderpädagogische </a:t>
            </a:r>
            <a:r>
              <a:rPr lang="de-DE" sz="3200" dirty="0" smtClean="0"/>
              <a:t>Hilfen</a:t>
            </a:r>
            <a:endParaRPr lang="de-DE" sz="3200" dirty="0"/>
          </a:p>
        </p:txBody>
      </p:sp>
      <p:sp>
        <p:nvSpPr>
          <p:cNvPr id="13" name="Freihandform 12"/>
          <p:cNvSpPr/>
          <p:nvPr/>
        </p:nvSpPr>
        <p:spPr>
          <a:xfrm>
            <a:off x="562918" y="2564905"/>
            <a:ext cx="3384376" cy="3024336"/>
          </a:xfrm>
          <a:custGeom>
            <a:avLst/>
            <a:gdLst>
              <a:gd name="connsiteX0" fmla="*/ 0 w 2586776"/>
              <a:gd name="connsiteY0" fmla="*/ 0 h 1683643"/>
              <a:gd name="connsiteX1" fmla="*/ 2586776 w 2586776"/>
              <a:gd name="connsiteY1" fmla="*/ 0 h 1683643"/>
              <a:gd name="connsiteX2" fmla="*/ 2586776 w 2586776"/>
              <a:gd name="connsiteY2" fmla="*/ 1683643 h 1683643"/>
              <a:gd name="connsiteX3" fmla="*/ 0 w 2586776"/>
              <a:gd name="connsiteY3" fmla="*/ 1683643 h 1683643"/>
              <a:gd name="connsiteX4" fmla="*/ 0 w 2586776"/>
              <a:gd name="connsiteY4" fmla="*/ 0 h 1683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86776" h="1683643">
                <a:moveTo>
                  <a:pt x="0" y="0"/>
                </a:moveTo>
                <a:lnTo>
                  <a:pt x="2586776" y="0"/>
                </a:lnTo>
                <a:lnTo>
                  <a:pt x="2586776" y="1683643"/>
                </a:lnTo>
                <a:lnTo>
                  <a:pt x="0" y="1683643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8000" tIns="0" rIns="108000" bIns="0" numCol="1" spcCol="1270" anchor="t" anchorCtr="0">
            <a:noAutofit/>
          </a:bodyPr>
          <a:lstStyle/>
          <a:p>
            <a:pPr lvl="0" algn="l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de-DE" sz="600" u="sng" kern="1200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pPr lvl="0" algn="l" defTabSz="577850">
              <a:spcBef>
                <a:spcPct val="0"/>
              </a:spcBef>
              <a:spcAft>
                <a:spcPct val="35000"/>
              </a:spcAft>
            </a:pPr>
            <a:r>
              <a:rPr lang="de-DE" sz="16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Beratung/Unterstützung an der allgemeinen Schule </a:t>
            </a:r>
          </a:p>
          <a:p>
            <a:pPr lvl="0" algn="l" defTabSz="577850">
              <a:spcBef>
                <a:spcPct val="0"/>
              </a:spcBef>
              <a:spcAft>
                <a:spcPct val="35000"/>
              </a:spcAft>
            </a:pPr>
            <a:r>
              <a:rPr lang="de-DE" sz="16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durch die sonderpädagogischen Bildungs- und Beratungszentren </a:t>
            </a:r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(</a:t>
            </a:r>
            <a:r>
              <a:rPr lang="de-DE" sz="16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SBBZ)</a:t>
            </a:r>
          </a:p>
        </p:txBody>
      </p:sp>
      <p:sp>
        <p:nvSpPr>
          <p:cNvPr id="15" name="Freihandform 14"/>
          <p:cNvSpPr/>
          <p:nvPr/>
        </p:nvSpPr>
        <p:spPr>
          <a:xfrm>
            <a:off x="4427984" y="3429000"/>
            <a:ext cx="4394191" cy="2088232"/>
          </a:xfrm>
          <a:custGeom>
            <a:avLst/>
            <a:gdLst>
              <a:gd name="connsiteX0" fmla="*/ 0 w 2586776"/>
              <a:gd name="connsiteY0" fmla="*/ 0 h 1725380"/>
              <a:gd name="connsiteX1" fmla="*/ 2586776 w 2586776"/>
              <a:gd name="connsiteY1" fmla="*/ 0 h 1725380"/>
              <a:gd name="connsiteX2" fmla="*/ 2586776 w 2586776"/>
              <a:gd name="connsiteY2" fmla="*/ 1725380 h 1725380"/>
              <a:gd name="connsiteX3" fmla="*/ 0 w 2586776"/>
              <a:gd name="connsiteY3" fmla="*/ 1725380 h 1725380"/>
              <a:gd name="connsiteX4" fmla="*/ 0 w 2586776"/>
              <a:gd name="connsiteY4" fmla="*/ 0 h 1725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86776" h="1725380">
                <a:moveTo>
                  <a:pt x="0" y="0"/>
                </a:moveTo>
                <a:lnTo>
                  <a:pt x="2586776" y="0"/>
                </a:lnTo>
                <a:lnTo>
                  <a:pt x="2586776" y="1725380"/>
                </a:lnTo>
                <a:lnTo>
                  <a:pt x="0" y="172538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8000" tIns="0" rIns="108000" bIns="0" numCol="1" spcCol="1270" anchor="t" anchorCtr="0">
            <a:noAutofit/>
          </a:bodyPr>
          <a:lstStyle/>
          <a:p>
            <a:pPr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de-DE" sz="1600" u="sng" dirty="0">
              <a:solidFill>
                <a:schemeClr val="tx1"/>
              </a:solidFill>
              <a:latin typeface="Arial"/>
              <a:cs typeface="Arial"/>
            </a:endParaRPr>
          </a:p>
          <a:p>
            <a:pPr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Organisationsformen</a:t>
            </a:r>
            <a:endParaRPr lang="de-DE" sz="16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  <a:p>
            <a:pPr marL="285750" indent="-285750" defTabSz="577850"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an der allgemeinen </a:t>
            </a:r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Schule</a:t>
            </a:r>
            <a:endParaRPr lang="de-DE" sz="16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  <a:p>
            <a:pPr marL="285750" indent="-285750" defTabSz="577850"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in einem SBBZ </a:t>
            </a:r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(teilweise mit </a:t>
            </a:r>
            <a:b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</a:br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Bildungsgängen der allgemeinen Schulen) </a:t>
            </a:r>
          </a:p>
          <a:p>
            <a:pPr marL="285750" indent="-285750" defTabSz="577850"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in 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kooperativen </a:t>
            </a:r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Organisationsformen</a:t>
            </a:r>
          </a:p>
          <a:p>
            <a:pPr lvl="1"/>
            <a:endParaRPr lang="de-DE" dirty="0">
              <a:solidFill>
                <a:schemeClr val="tx1">
                  <a:lumMod val="75000"/>
                  <a:lumOff val="25000"/>
                </a:schemeClr>
              </a:solidFill>
              <a:latin typeface="Garamond"/>
              <a:cs typeface="Garamond"/>
            </a:endParaRPr>
          </a:p>
        </p:txBody>
      </p:sp>
      <p:sp>
        <p:nvSpPr>
          <p:cNvPr id="22" name="Abgerundetes Rechteck 21"/>
          <p:cNvSpPr/>
          <p:nvPr/>
        </p:nvSpPr>
        <p:spPr>
          <a:xfrm>
            <a:off x="563687" y="1628775"/>
            <a:ext cx="3383607" cy="648097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108000" tIns="252550" rIns="108000" bIns="252550" numCol="1" spcCol="1270" anchor="ctr" anchorCtr="0">
            <a:noAutofit/>
          </a:bodyPr>
          <a:lstStyle/>
          <a:p>
            <a:pPr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Der sonderpädagogische Dienst</a:t>
            </a:r>
            <a:endParaRPr lang="de-DE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3" name="Abgerundetes Rechteck 22"/>
          <p:cNvSpPr/>
          <p:nvPr/>
        </p:nvSpPr>
        <p:spPr>
          <a:xfrm>
            <a:off x="4283967" y="1700808"/>
            <a:ext cx="4896545" cy="648072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0" vert="horz" wrap="square" lIns="252550" tIns="252550" rIns="252550" bIns="252550" numCol="1" spcCol="1270" anchor="ctr" anchorCtr="0">
            <a:noAutofit/>
          </a:bodyPr>
          <a:lstStyle/>
          <a:p>
            <a:pPr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Das sonderpädagogische Bildungsangebot (SBA) </a:t>
            </a:r>
            <a:endParaRPr lang="de-DE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2" name="Freihandform 11"/>
          <p:cNvSpPr/>
          <p:nvPr/>
        </p:nvSpPr>
        <p:spPr>
          <a:xfrm>
            <a:off x="4443852" y="2564904"/>
            <a:ext cx="4376620" cy="864096"/>
          </a:xfrm>
          <a:custGeom>
            <a:avLst/>
            <a:gdLst>
              <a:gd name="connsiteX0" fmla="*/ 0 w 2586776"/>
              <a:gd name="connsiteY0" fmla="*/ 0 h 1725380"/>
              <a:gd name="connsiteX1" fmla="*/ 2586776 w 2586776"/>
              <a:gd name="connsiteY1" fmla="*/ 0 h 1725380"/>
              <a:gd name="connsiteX2" fmla="*/ 2586776 w 2586776"/>
              <a:gd name="connsiteY2" fmla="*/ 1725380 h 1725380"/>
              <a:gd name="connsiteX3" fmla="*/ 0 w 2586776"/>
              <a:gd name="connsiteY3" fmla="*/ 1725380 h 1725380"/>
              <a:gd name="connsiteX4" fmla="*/ 0 w 2586776"/>
              <a:gd name="connsiteY4" fmla="*/ 0 h 1725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86776" h="1725380">
                <a:moveTo>
                  <a:pt x="0" y="0"/>
                </a:moveTo>
                <a:lnTo>
                  <a:pt x="2586776" y="0"/>
                </a:lnTo>
                <a:lnTo>
                  <a:pt x="2586776" y="1725380"/>
                </a:lnTo>
                <a:lnTo>
                  <a:pt x="0" y="172538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8000" tIns="0" rIns="108000" bIns="0" numCol="1" spcCol="1270" anchor="t" anchorCtr="0">
            <a:noAutofit/>
          </a:bodyPr>
          <a:lstStyle/>
          <a:p>
            <a:pPr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de-DE" sz="600" u="sng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pPr defTabSz="577850">
              <a:spcBef>
                <a:spcPct val="0"/>
              </a:spcBef>
              <a:spcAft>
                <a:spcPct val="35000"/>
              </a:spcAft>
            </a:pPr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Voraussetzung: durch das Staatliche Schulamt festgestellter Anspruch auf ein SBA  </a:t>
            </a:r>
            <a:endParaRPr lang="de-DE" sz="16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  <a:p>
            <a:pPr lvl="1"/>
            <a:endParaRPr lang="de-DE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467543" y="1484784"/>
            <a:ext cx="8381181" cy="45719"/>
          </a:xfrm>
          <a:prstGeom prst="rect">
            <a:avLst/>
          </a:prstGeom>
          <a:solidFill>
            <a:srgbClr val="1EAEB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ichtungspfeil 13"/>
          <p:cNvSpPr/>
          <p:nvPr/>
        </p:nvSpPr>
        <p:spPr>
          <a:xfrm>
            <a:off x="490910" y="1772816"/>
            <a:ext cx="110936" cy="380353"/>
          </a:xfrm>
          <a:prstGeom prst="homePlate">
            <a:avLst>
              <a:gd name="adj" fmla="val 99383"/>
            </a:avLst>
          </a:prstGeom>
          <a:solidFill>
            <a:srgbClr val="1EAEBD">
              <a:alpha val="6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ichtungspfeil 15"/>
          <p:cNvSpPr/>
          <p:nvPr/>
        </p:nvSpPr>
        <p:spPr>
          <a:xfrm>
            <a:off x="490910" y="2630562"/>
            <a:ext cx="110936" cy="380353"/>
          </a:xfrm>
          <a:prstGeom prst="homePlate">
            <a:avLst>
              <a:gd name="adj" fmla="val 99383"/>
            </a:avLst>
          </a:prstGeom>
          <a:solidFill>
            <a:srgbClr val="1EAEBD">
              <a:alpha val="6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ichtungspfeil 16"/>
          <p:cNvSpPr/>
          <p:nvPr/>
        </p:nvSpPr>
        <p:spPr>
          <a:xfrm>
            <a:off x="4317048" y="1772816"/>
            <a:ext cx="110936" cy="380353"/>
          </a:xfrm>
          <a:prstGeom prst="homePlate">
            <a:avLst>
              <a:gd name="adj" fmla="val 99383"/>
            </a:avLst>
          </a:prstGeom>
          <a:solidFill>
            <a:srgbClr val="1EAEBD">
              <a:alpha val="6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Richtungspfeil 17"/>
          <p:cNvSpPr/>
          <p:nvPr/>
        </p:nvSpPr>
        <p:spPr>
          <a:xfrm>
            <a:off x="4355976" y="2636912"/>
            <a:ext cx="110936" cy="380353"/>
          </a:xfrm>
          <a:prstGeom prst="homePlate">
            <a:avLst>
              <a:gd name="adj" fmla="val 99383"/>
            </a:avLst>
          </a:prstGeom>
          <a:solidFill>
            <a:srgbClr val="1EAEBD">
              <a:alpha val="6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Richtungspfeil 18"/>
          <p:cNvSpPr/>
          <p:nvPr/>
        </p:nvSpPr>
        <p:spPr>
          <a:xfrm>
            <a:off x="4355976" y="3645024"/>
            <a:ext cx="110936" cy="380353"/>
          </a:xfrm>
          <a:prstGeom prst="homePlate">
            <a:avLst>
              <a:gd name="adj" fmla="val 99383"/>
            </a:avLst>
          </a:prstGeom>
          <a:solidFill>
            <a:srgbClr val="1EAEBD">
              <a:alpha val="6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6852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3960440"/>
          </a:xfrm>
        </p:spPr>
        <p:txBody>
          <a:bodyPr>
            <a:normAutofit/>
          </a:bodyPr>
          <a:lstStyle/>
          <a:p>
            <a:pPr marL="169564" indent="-169564">
              <a:lnSpc>
                <a:spcPct val="120000"/>
              </a:lnSpc>
              <a:spcBef>
                <a:spcPts val="0"/>
              </a:spcBef>
              <a:buClrTx/>
              <a:defRPr/>
            </a:pPr>
            <a:endParaRPr lang="de-DE" sz="2900" dirty="0" smtClean="0">
              <a:latin typeface="+mn-lt"/>
            </a:endParaRPr>
          </a:p>
          <a:p>
            <a:pPr marL="169564" indent="-169564">
              <a:lnSpc>
                <a:spcPct val="120000"/>
              </a:lnSpc>
              <a:spcBef>
                <a:spcPts val="0"/>
              </a:spcBef>
              <a:buClrTx/>
              <a:defRPr/>
            </a:pPr>
            <a:endParaRPr lang="de-DE" sz="2900" dirty="0">
              <a:latin typeface="+mn-lt"/>
            </a:endParaRPr>
          </a:p>
          <a:p>
            <a:pPr marL="169564" indent="-169564">
              <a:lnSpc>
                <a:spcPct val="120000"/>
              </a:lnSpc>
              <a:spcBef>
                <a:spcPts val="0"/>
              </a:spcBef>
              <a:buClrTx/>
              <a:defRPr/>
            </a:pPr>
            <a:endParaRPr lang="de-DE" sz="2900" dirty="0" smtClean="0">
              <a:latin typeface="+mn-lt"/>
            </a:endParaRPr>
          </a:p>
          <a:p>
            <a:pPr marL="169564" indent="-169564">
              <a:lnSpc>
                <a:spcPct val="120000"/>
              </a:lnSpc>
              <a:spcBef>
                <a:spcPts val="0"/>
              </a:spcBef>
              <a:buClrTx/>
              <a:defRPr/>
            </a:pPr>
            <a:endParaRPr lang="de-DE" sz="2900" dirty="0">
              <a:latin typeface="+mn-lt"/>
            </a:endParaRPr>
          </a:p>
          <a:p>
            <a:endParaRPr lang="de-DE" dirty="0">
              <a:latin typeface="+mn-lt"/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 smtClean="0"/>
              <a:t>www.km-bw.de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dirty="0" smtClean="0"/>
              <a:t>Folie 21</a:t>
            </a:r>
            <a:endParaRPr lang="de-DE" dirty="0"/>
          </a:p>
        </p:txBody>
      </p:sp>
      <p:sp>
        <p:nvSpPr>
          <p:cNvPr id="8" name="Titel 3"/>
          <p:cNvSpPr txBox="1">
            <a:spLocks/>
          </p:cNvSpPr>
          <p:nvPr/>
        </p:nvSpPr>
        <p:spPr>
          <a:xfrm>
            <a:off x="457200" y="562000"/>
            <a:ext cx="8229600" cy="1282824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ea typeface="+mj-ea"/>
                <a:cs typeface="+mj-cs"/>
              </a:defRPr>
            </a:lvl1pPr>
          </a:lstStyle>
          <a:p>
            <a:endParaRPr lang="de-DE" sz="3200" dirty="0" smtClean="0"/>
          </a:p>
        </p:txBody>
      </p:sp>
      <p:sp>
        <p:nvSpPr>
          <p:cNvPr id="6" name="Titel 3"/>
          <p:cNvSpPr txBox="1">
            <a:spLocks/>
          </p:cNvSpPr>
          <p:nvPr/>
        </p:nvSpPr>
        <p:spPr>
          <a:xfrm>
            <a:off x="457199" y="562000"/>
            <a:ext cx="8385175" cy="850776"/>
          </a:xfrm>
          <a:prstGeom prst="rect">
            <a:avLst/>
          </a:prstGeom>
        </p:spPr>
        <p:txBody>
          <a:bodyPr vert="horz" anchor="ctr">
            <a:noAutofit/>
          </a:bodyPr>
          <a:lstStyle>
            <a:defPPr>
              <a:defRPr lang="de-DE"/>
            </a:defPPr>
            <a:lvl1pPr>
              <a:spcBef>
                <a:spcPct val="0"/>
              </a:spcBef>
              <a:buNone/>
              <a:defRPr kumimoji="0" sz="360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ea typeface="+mj-ea"/>
                <a:cs typeface="+mj-cs"/>
              </a:defRPr>
            </a:lvl1pPr>
          </a:lstStyle>
          <a:p>
            <a:r>
              <a:rPr lang="de-DE" sz="3200" dirty="0" smtClean="0"/>
              <a:t>Sonderpädagogische Beratung, </a:t>
            </a:r>
          </a:p>
          <a:p>
            <a:r>
              <a:rPr lang="de-DE" sz="3200" dirty="0" smtClean="0"/>
              <a:t>				Unterstützung und Bildung</a:t>
            </a:r>
            <a:endParaRPr lang="de-DE" sz="3200" dirty="0"/>
          </a:p>
        </p:txBody>
      </p:sp>
      <p:sp>
        <p:nvSpPr>
          <p:cNvPr id="11" name="Freihandform 10"/>
          <p:cNvSpPr/>
          <p:nvPr/>
        </p:nvSpPr>
        <p:spPr>
          <a:xfrm>
            <a:off x="628576" y="4359482"/>
            <a:ext cx="8136830" cy="797710"/>
          </a:xfrm>
          <a:custGeom>
            <a:avLst/>
            <a:gdLst>
              <a:gd name="connsiteX0" fmla="*/ 0 w 2586776"/>
              <a:gd name="connsiteY0" fmla="*/ 0 h 1725380"/>
              <a:gd name="connsiteX1" fmla="*/ 2586776 w 2586776"/>
              <a:gd name="connsiteY1" fmla="*/ 0 h 1725380"/>
              <a:gd name="connsiteX2" fmla="*/ 2586776 w 2586776"/>
              <a:gd name="connsiteY2" fmla="*/ 1725380 h 1725380"/>
              <a:gd name="connsiteX3" fmla="*/ 0 w 2586776"/>
              <a:gd name="connsiteY3" fmla="*/ 1725380 h 1725380"/>
              <a:gd name="connsiteX4" fmla="*/ 0 w 2586776"/>
              <a:gd name="connsiteY4" fmla="*/ 0 h 1725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86776" h="1725380">
                <a:moveTo>
                  <a:pt x="0" y="0"/>
                </a:moveTo>
                <a:lnTo>
                  <a:pt x="2586776" y="0"/>
                </a:lnTo>
                <a:lnTo>
                  <a:pt x="2586776" y="1725380"/>
                </a:lnTo>
                <a:lnTo>
                  <a:pt x="0" y="172538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8000" tIns="0" rIns="108000" bIns="0" numCol="1" spcCol="1270" anchor="ctr" anchorCtr="0">
            <a:noAutofit/>
          </a:bodyPr>
          <a:lstStyle/>
          <a:p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Bildungswegekonferenz: </a:t>
            </a:r>
          </a:p>
          <a:p>
            <a:pPr lvl="1"/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    Klärung 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mit den Eltern, wo der Anspruch eingelöst </a:t>
            </a:r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werden soll</a:t>
            </a:r>
            <a:endParaRPr lang="de-DE" sz="16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2" name="Freihandform 11"/>
          <p:cNvSpPr/>
          <p:nvPr/>
        </p:nvSpPr>
        <p:spPr>
          <a:xfrm>
            <a:off x="628576" y="1767194"/>
            <a:ext cx="8136904" cy="1157750"/>
          </a:xfrm>
          <a:custGeom>
            <a:avLst/>
            <a:gdLst>
              <a:gd name="connsiteX0" fmla="*/ 0 w 2586776"/>
              <a:gd name="connsiteY0" fmla="*/ 0 h 1725380"/>
              <a:gd name="connsiteX1" fmla="*/ 2586776 w 2586776"/>
              <a:gd name="connsiteY1" fmla="*/ 0 h 1725380"/>
              <a:gd name="connsiteX2" fmla="*/ 2586776 w 2586776"/>
              <a:gd name="connsiteY2" fmla="*/ 1725380 h 1725380"/>
              <a:gd name="connsiteX3" fmla="*/ 0 w 2586776"/>
              <a:gd name="connsiteY3" fmla="*/ 1725380 h 1725380"/>
              <a:gd name="connsiteX4" fmla="*/ 0 w 2586776"/>
              <a:gd name="connsiteY4" fmla="*/ 0 h 1725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86776" h="1725380">
                <a:moveTo>
                  <a:pt x="0" y="0"/>
                </a:moveTo>
                <a:lnTo>
                  <a:pt x="2586776" y="0"/>
                </a:lnTo>
                <a:lnTo>
                  <a:pt x="2586776" y="1725380"/>
                </a:lnTo>
                <a:lnTo>
                  <a:pt x="0" y="172538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8000" tIns="0" rIns="108000" bIns="0" numCol="1" spcCol="1270" anchor="ctr" anchorCtr="0">
            <a:noAutofit/>
          </a:bodyPr>
          <a:lstStyle/>
          <a:p>
            <a:pPr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Sonderpädagogisches Bildungs- und Beratungsangebot: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Befristung des Anspruchs i. d. R. zunächst höchstens bis zum Ende der Primarstufe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Weiterführung in </a:t>
            </a:r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der Sekundarstufe I 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möglich</a:t>
            </a:r>
          </a:p>
        </p:txBody>
      </p:sp>
      <p:sp>
        <p:nvSpPr>
          <p:cNvPr id="13" name="Freihandform 12"/>
          <p:cNvSpPr/>
          <p:nvPr/>
        </p:nvSpPr>
        <p:spPr>
          <a:xfrm>
            <a:off x="628576" y="3135346"/>
            <a:ext cx="8136830" cy="1157750"/>
          </a:xfrm>
          <a:custGeom>
            <a:avLst/>
            <a:gdLst>
              <a:gd name="connsiteX0" fmla="*/ 0 w 2586776"/>
              <a:gd name="connsiteY0" fmla="*/ 0 h 1725380"/>
              <a:gd name="connsiteX1" fmla="*/ 2586776 w 2586776"/>
              <a:gd name="connsiteY1" fmla="*/ 0 h 1725380"/>
              <a:gd name="connsiteX2" fmla="*/ 2586776 w 2586776"/>
              <a:gd name="connsiteY2" fmla="*/ 1725380 h 1725380"/>
              <a:gd name="connsiteX3" fmla="*/ 0 w 2586776"/>
              <a:gd name="connsiteY3" fmla="*/ 1725380 h 1725380"/>
              <a:gd name="connsiteX4" fmla="*/ 0 w 2586776"/>
              <a:gd name="connsiteY4" fmla="*/ 0 h 1725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86776" h="1725380">
                <a:moveTo>
                  <a:pt x="0" y="0"/>
                </a:moveTo>
                <a:lnTo>
                  <a:pt x="2586776" y="0"/>
                </a:lnTo>
                <a:lnTo>
                  <a:pt x="2586776" y="1725380"/>
                </a:lnTo>
                <a:lnTo>
                  <a:pt x="0" y="172538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8000" tIns="0" rIns="108000" bIns="0" numCol="1" spcCol="1270" anchor="ctr" anchorCtr="0">
            <a:noAutofit/>
          </a:bodyPr>
          <a:lstStyle/>
          <a:p>
            <a:pPr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Staatliches Schulamt: Klärung vor dem Übergang auf eine weiterführende </a:t>
            </a:r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Schule, 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ob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schulische Bildung an der allgemeinen Schule gelingt, 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sonderpädagogische Beratung/</a:t>
            </a:r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Unterstützung erforderlich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/ausreichend ist oder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Anspruch </a:t>
            </a:r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auf 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ein sonderpädagogisches Bildungsangebot (weiter) besteht</a:t>
            </a:r>
          </a:p>
        </p:txBody>
      </p:sp>
      <p:sp>
        <p:nvSpPr>
          <p:cNvPr id="4" name="Legende mit Pfeil nach unten 3">
            <a:hlinkClick r:id="rId3" action="ppaction://hlinksldjump"/>
          </p:cNvPr>
          <p:cNvSpPr/>
          <p:nvPr/>
        </p:nvSpPr>
        <p:spPr>
          <a:xfrm>
            <a:off x="8238058" y="5536282"/>
            <a:ext cx="432048" cy="288032"/>
          </a:xfrm>
          <a:prstGeom prst="downArrowCallout">
            <a:avLst/>
          </a:prstGeom>
          <a:solidFill>
            <a:srgbClr val="BEEE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900" dirty="0" smtClean="0">
                <a:solidFill>
                  <a:schemeClr val="tx1"/>
                </a:solidFill>
              </a:rPr>
              <a:t>Link</a:t>
            </a:r>
            <a:endParaRPr lang="de-DE" sz="900" dirty="0">
              <a:solidFill>
                <a:schemeClr val="tx1"/>
              </a:solidFill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484561" y="1472084"/>
            <a:ext cx="8357814" cy="45719"/>
          </a:xfrm>
          <a:prstGeom prst="rect">
            <a:avLst/>
          </a:prstGeom>
          <a:solidFill>
            <a:srgbClr val="1EAEB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ichtungspfeil 14"/>
          <p:cNvSpPr/>
          <p:nvPr/>
        </p:nvSpPr>
        <p:spPr>
          <a:xfrm>
            <a:off x="484560" y="1772816"/>
            <a:ext cx="110936" cy="380353"/>
          </a:xfrm>
          <a:prstGeom prst="homePlate">
            <a:avLst>
              <a:gd name="adj" fmla="val 99383"/>
            </a:avLst>
          </a:prstGeom>
          <a:solidFill>
            <a:srgbClr val="1EAEBD">
              <a:alpha val="6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ichtungspfeil 15"/>
          <p:cNvSpPr/>
          <p:nvPr/>
        </p:nvSpPr>
        <p:spPr>
          <a:xfrm>
            <a:off x="484560" y="3135346"/>
            <a:ext cx="110936" cy="380353"/>
          </a:xfrm>
          <a:prstGeom prst="homePlate">
            <a:avLst>
              <a:gd name="adj" fmla="val 99383"/>
            </a:avLst>
          </a:prstGeom>
          <a:solidFill>
            <a:srgbClr val="1EAEBD">
              <a:alpha val="6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ichtungspfeil 16"/>
          <p:cNvSpPr/>
          <p:nvPr/>
        </p:nvSpPr>
        <p:spPr>
          <a:xfrm>
            <a:off x="484560" y="4437112"/>
            <a:ext cx="110936" cy="380353"/>
          </a:xfrm>
          <a:prstGeom prst="homePlate">
            <a:avLst>
              <a:gd name="adj" fmla="val 99383"/>
            </a:avLst>
          </a:prstGeom>
          <a:solidFill>
            <a:srgbClr val="1EAEBD">
              <a:alpha val="6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2344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www.km-bw.de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dirty="0" smtClean="0"/>
              <a:t>Folie 22</a:t>
            </a:r>
            <a:endParaRPr lang="de-DE" dirty="0"/>
          </a:p>
        </p:txBody>
      </p:sp>
      <p:sp>
        <p:nvSpPr>
          <p:cNvPr id="8" name="Freihandform 7"/>
          <p:cNvSpPr/>
          <p:nvPr/>
        </p:nvSpPr>
        <p:spPr>
          <a:xfrm>
            <a:off x="353245" y="1916832"/>
            <a:ext cx="5256584" cy="3168352"/>
          </a:xfrm>
          <a:custGeom>
            <a:avLst/>
            <a:gdLst>
              <a:gd name="connsiteX0" fmla="*/ 0 w 8229600"/>
              <a:gd name="connsiteY0" fmla="*/ 0 h 1020600"/>
              <a:gd name="connsiteX1" fmla="*/ 8229600 w 8229600"/>
              <a:gd name="connsiteY1" fmla="*/ 0 h 1020600"/>
              <a:gd name="connsiteX2" fmla="*/ 8229600 w 8229600"/>
              <a:gd name="connsiteY2" fmla="*/ 1020600 h 1020600"/>
              <a:gd name="connsiteX3" fmla="*/ 0 w 8229600"/>
              <a:gd name="connsiteY3" fmla="*/ 1020600 h 1020600"/>
              <a:gd name="connsiteX4" fmla="*/ 0 w 8229600"/>
              <a:gd name="connsiteY4" fmla="*/ 0 h 102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29600" h="1020600">
                <a:moveTo>
                  <a:pt x="0" y="0"/>
                </a:moveTo>
                <a:lnTo>
                  <a:pt x="8229600" y="0"/>
                </a:lnTo>
                <a:lnTo>
                  <a:pt x="8229600" y="1020600"/>
                </a:lnTo>
                <a:lnTo>
                  <a:pt x="0" y="1020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32000" tIns="187452" rIns="638708" bIns="113792" numCol="1" spcCol="1270" anchor="t" anchorCtr="0">
            <a:noAutofit/>
          </a:bodyPr>
          <a:lstStyle/>
          <a:p>
            <a:pPr indent="-457200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de-DE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Zeitlicher Ablauf des Übergangsverfahrens </a:t>
            </a:r>
            <a:endParaRPr lang="de-DE" sz="2200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  <a:p>
            <a:pPr indent="-457200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de-DE" sz="2200" dirty="0" smtClean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  <a:p>
            <a:pPr indent="-457200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de-DE" sz="22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Anmeldung an der weiterführenden Schule</a:t>
            </a:r>
          </a:p>
          <a:p>
            <a:pPr indent="-457200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de-DE" sz="22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  <a:p>
            <a:pPr indent="-457200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de-DE" sz="22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Weitere Informationen </a:t>
            </a:r>
            <a:endParaRPr lang="de-DE" sz="2200" kern="12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2" name="Bild 1" descr="Foto Folie 22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10009" b="9836"/>
          <a:stretch/>
        </p:blipFill>
        <p:spPr>
          <a:xfrm>
            <a:off x="5652480" y="1340768"/>
            <a:ext cx="3240000" cy="2160000"/>
          </a:xfrm>
          <a:prstGeom prst="rect">
            <a:avLst/>
          </a:prstGeom>
        </p:spPr>
      </p:pic>
      <p:sp>
        <p:nvSpPr>
          <p:cNvPr id="10" name="Rechteck 9"/>
          <p:cNvSpPr/>
          <p:nvPr/>
        </p:nvSpPr>
        <p:spPr>
          <a:xfrm>
            <a:off x="467544" y="692697"/>
            <a:ext cx="8424936" cy="647999"/>
          </a:xfrm>
          <a:prstGeom prst="rect">
            <a:avLst/>
          </a:prstGeom>
          <a:solidFill>
            <a:srgbClr val="73D4D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8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"/>
                <a:cs typeface="Arial"/>
              </a:rPr>
              <a:t> III. Die nächsten Schritte</a:t>
            </a:r>
            <a:endParaRPr lang="de-DE" sz="2800" dirty="0">
              <a:latin typeface="Arial"/>
              <a:cs typeface="Arial"/>
            </a:endParaRPr>
          </a:p>
        </p:txBody>
      </p:sp>
      <p:sp>
        <p:nvSpPr>
          <p:cNvPr id="11" name="Richtungspfeil 10"/>
          <p:cNvSpPr/>
          <p:nvPr/>
        </p:nvSpPr>
        <p:spPr>
          <a:xfrm>
            <a:off x="499418" y="2069356"/>
            <a:ext cx="110936" cy="380353"/>
          </a:xfrm>
          <a:prstGeom prst="homePlate">
            <a:avLst>
              <a:gd name="adj" fmla="val 99383"/>
            </a:avLst>
          </a:prstGeom>
          <a:solidFill>
            <a:srgbClr val="73D4D6">
              <a:alpha val="6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ichtungspfeil 11"/>
          <p:cNvSpPr/>
          <p:nvPr/>
        </p:nvSpPr>
        <p:spPr>
          <a:xfrm>
            <a:off x="499418" y="3068960"/>
            <a:ext cx="110936" cy="380353"/>
          </a:xfrm>
          <a:prstGeom prst="homePlate">
            <a:avLst>
              <a:gd name="adj" fmla="val 99383"/>
            </a:avLst>
          </a:prstGeom>
          <a:solidFill>
            <a:srgbClr val="73D4D6">
              <a:alpha val="6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ichtungspfeil 12"/>
          <p:cNvSpPr/>
          <p:nvPr/>
        </p:nvSpPr>
        <p:spPr>
          <a:xfrm>
            <a:off x="499418" y="4077072"/>
            <a:ext cx="110936" cy="380353"/>
          </a:xfrm>
          <a:prstGeom prst="homePlate">
            <a:avLst>
              <a:gd name="adj" fmla="val 99383"/>
            </a:avLst>
          </a:prstGeom>
          <a:solidFill>
            <a:srgbClr val="73D4D6">
              <a:alpha val="6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36783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468313" y="1628800"/>
            <a:ext cx="8374062" cy="720088"/>
          </a:xfrm>
          <a:prstGeom prst="rect">
            <a:avLst/>
          </a:prstGeom>
          <a:solidFill>
            <a:srgbClr val="73D4D6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468313" y="2438912"/>
            <a:ext cx="8374062" cy="720000"/>
          </a:xfrm>
          <a:prstGeom prst="rect">
            <a:avLst/>
          </a:prstGeom>
          <a:solidFill>
            <a:srgbClr val="73D4D6">
              <a:alpha val="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/>
          <p:cNvSpPr/>
          <p:nvPr/>
        </p:nvSpPr>
        <p:spPr>
          <a:xfrm>
            <a:off x="468313" y="3248936"/>
            <a:ext cx="8374062" cy="792088"/>
          </a:xfrm>
          <a:prstGeom prst="rect">
            <a:avLst/>
          </a:prstGeom>
          <a:solidFill>
            <a:srgbClr val="73D4D6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/>
          <p:cNvSpPr/>
          <p:nvPr/>
        </p:nvSpPr>
        <p:spPr>
          <a:xfrm>
            <a:off x="468313" y="4131048"/>
            <a:ext cx="8374062" cy="792104"/>
          </a:xfrm>
          <a:prstGeom prst="rect">
            <a:avLst/>
          </a:prstGeom>
          <a:solidFill>
            <a:srgbClr val="73D4D6">
              <a:alpha val="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/>
        </p:nvSpPr>
        <p:spPr>
          <a:xfrm>
            <a:off x="468313" y="5013176"/>
            <a:ext cx="8374062" cy="720080"/>
          </a:xfrm>
          <a:prstGeom prst="rect">
            <a:avLst/>
          </a:prstGeom>
          <a:solidFill>
            <a:srgbClr val="73D4D6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008537"/>
              </p:ext>
            </p:extLst>
          </p:nvPr>
        </p:nvGraphicFramePr>
        <p:xfrm>
          <a:off x="675184" y="1556792"/>
          <a:ext cx="7992888" cy="4194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07014"/>
                <a:gridCol w="3685874"/>
              </a:tblGrid>
              <a:tr h="838800">
                <a:tc>
                  <a:txBody>
                    <a:bodyPr/>
                    <a:lstStyle/>
                    <a:p>
                      <a:r>
                        <a:rPr lang="de-DE" sz="1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/>
                          <a:cs typeface="Arial"/>
                        </a:rPr>
                        <a:t>Informationsabend</a:t>
                      </a:r>
                      <a:r>
                        <a:rPr lang="de-DE" sz="16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/>
                          <a:cs typeface="Arial"/>
                        </a:rPr>
                        <a:t> der Grundschule mit den weiterführenden Schulen </a:t>
                      </a:r>
                      <a:endParaRPr lang="de-DE" sz="16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de-DE" sz="1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/>
                          <a:cs typeface="Arial"/>
                        </a:rPr>
                        <a:t>Oktober – November</a:t>
                      </a:r>
                    </a:p>
                    <a:p>
                      <a:endParaRPr lang="de-DE" sz="16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 anchor="ctr"/>
                </a:tc>
              </a:tr>
              <a:tr h="838800">
                <a:tc>
                  <a:txBody>
                    <a:bodyPr/>
                    <a:lstStyle/>
                    <a:p>
                      <a:r>
                        <a:rPr lang="de-DE" sz="1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/>
                          <a:cs typeface="Arial"/>
                        </a:rPr>
                        <a:t>Erstellung der Grundschulempfehlung</a:t>
                      </a:r>
                      <a:endParaRPr lang="de-DE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/>
                          <a:cs typeface="Arial"/>
                        </a:rPr>
                        <a:t>Oktober – Januar</a:t>
                      </a:r>
                      <a:endParaRPr lang="de-DE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 anchor="ctr"/>
                </a:tc>
              </a:tr>
              <a:tr h="838800">
                <a:tc>
                  <a:txBody>
                    <a:bodyPr/>
                    <a:lstStyle/>
                    <a:p>
                      <a:r>
                        <a:rPr lang="de-DE" sz="1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/>
                          <a:cs typeface="Arial"/>
                        </a:rPr>
                        <a:t>intensive Beratung der Eltern </a:t>
                      </a:r>
                    </a:p>
                    <a:p>
                      <a:r>
                        <a:rPr lang="de-DE" sz="1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/>
                          <a:cs typeface="Arial"/>
                        </a:rPr>
                        <a:t>durch die Grundschullehrkräfte</a:t>
                      </a:r>
                      <a:endParaRPr lang="de-DE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/>
                          <a:cs typeface="Arial"/>
                        </a:rPr>
                        <a:t>Dezember – Januar</a:t>
                      </a:r>
                      <a:endParaRPr lang="de-DE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 anchor="ctr"/>
                </a:tc>
              </a:tr>
              <a:tr h="8388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/>
                          <a:cs typeface="Arial"/>
                        </a:rPr>
                        <a:t>Ausgabe der Halbjahresinformation mit der Grundschulempfehlung</a:t>
                      </a:r>
                      <a:r>
                        <a:rPr lang="de-DE" sz="16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/>
                          <a:cs typeface="Arial"/>
                        </a:rPr>
                        <a:t> </a:t>
                      </a:r>
                      <a:endParaRPr lang="de-DE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/>
                          <a:cs typeface="Arial"/>
                        </a:rPr>
                        <a:t>bis</a:t>
                      </a:r>
                      <a:r>
                        <a:rPr lang="de-DE" sz="16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/>
                          <a:cs typeface="Arial"/>
                        </a:rPr>
                        <a:t> 10. Februar </a:t>
                      </a:r>
                      <a:endParaRPr lang="de-DE" sz="16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/>
                        <a:cs typeface="Arial"/>
                      </a:endParaRPr>
                    </a:p>
                    <a:p>
                      <a:endParaRPr lang="de-DE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 anchor="ctr"/>
                </a:tc>
              </a:tr>
              <a:tr h="838800">
                <a:tc>
                  <a:txBody>
                    <a:bodyPr/>
                    <a:lstStyle/>
                    <a:p>
                      <a:r>
                        <a:rPr lang="de-DE" sz="1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/>
                          <a:cs typeface="Arial"/>
                        </a:rPr>
                        <a:t>Anmeldung</a:t>
                      </a:r>
                      <a:r>
                        <a:rPr lang="de-DE" sz="16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/>
                          <a:cs typeface="Arial"/>
                        </a:rPr>
                        <a:t> an einer weiterführenden Schule</a:t>
                      </a:r>
                      <a:endParaRPr lang="de-DE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1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/>
                          <a:cs typeface="Arial"/>
                        </a:rPr>
                        <a:t>März</a:t>
                      </a:r>
                      <a:r>
                        <a:rPr lang="de-DE" sz="16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/>
                          <a:cs typeface="Arial"/>
                        </a:rPr>
                        <a:t> (bis April bei Inanspruchnahme des besonderen Beratungsverfahrens)</a:t>
                      </a:r>
                      <a:endParaRPr lang="de-DE" sz="1600" i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www.km-bw.de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dirty="0" smtClean="0"/>
              <a:t>Folie 23</a:t>
            </a:r>
            <a:endParaRPr lang="de-DE" dirty="0"/>
          </a:p>
        </p:txBody>
      </p:sp>
      <p:sp>
        <p:nvSpPr>
          <p:cNvPr id="7" name="Titel 3"/>
          <p:cNvSpPr txBox="1">
            <a:spLocks/>
          </p:cNvSpPr>
          <p:nvPr/>
        </p:nvSpPr>
        <p:spPr>
          <a:xfrm>
            <a:off x="457200" y="562000"/>
            <a:ext cx="8229600" cy="70676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ea typeface="+mj-ea"/>
                <a:cs typeface="+mj-cs"/>
              </a:defRPr>
            </a:lvl1pPr>
          </a:lstStyle>
          <a:p>
            <a:r>
              <a:rPr lang="de-DE" sz="3200" dirty="0"/>
              <a:t>Zeitlicher Ablauf </a:t>
            </a:r>
            <a:r>
              <a:rPr lang="de-DE" sz="3200" dirty="0" smtClean="0"/>
              <a:t>des </a:t>
            </a:r>
            <a:r>
              <a:rPr lang="de-DE" sz="3200" dirty="0"/>
              <a:t>Übergangsverfahrens</a:t>
            </a:r>
          </a:p>
        </p:txBody>
      </p:sp>
      <p:sp>
        <p:nvSpPr>
          <p:cNvPr id="6" name="Rechteck 5"/>
          <p:cNvSpPr/>
          <p:nvPr/>
        </p:nvSpPr>
        <p:spPr>
          <a:xfrm>
            <a:off x="468313" y="1484784"/>
            <a:ext cx="8374062" cy="72008"/>
          </a:xfrm>
          <a:prstGeom prst="rect">
            <a:avLst/>
          </a:prstGeom>
          <a:solidFill>
            <a:srgbClr val="73D4D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4681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www.km-bw.de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dirty="0" smtClean="0"/>
              <a:t>Folie 24</a:t>
            </a:r>
            <a:endParaRPr lang="de-DE" dirty="0"/>
          </a:p>
        </p:txBody>
      </p:sp>
      <p:sp>
        <p:nvSpPr>
          <p:cNvPr id="6" name="Inhaltsplatzhalter 1"/>
          <p:cNvSpPr>
            <a:spLocks noGrp="1"/>
          </p:cNvSpPr>
          <p:nvPr>
            <p:ph idx="1"/>
          </p:nvPr>
        </p:nvSpPr>
        <p:spPr>
          <a:xfrm>
            <a:off x="493068" y="1639887"/>
            <a:ext cx="4618856" cy="2869233"/>
          </a:xfr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>
            <a:normAutofit fontScale="92500" lnSpcReduction="20000"/>
          </a:bodyPr>
          <a:lstStyle/>
          <a:p>
            <a:endParaRPr lang="de-DE" sz="1600" dirty="0" smtClean="0">
              <a:solidFill>
                <a:schemeClr val="tx1"/>
              </a:solidFill>
              <a:latin typeface="Garamond"/>
              <a:cs typeface="Garamond"/>
            </a:endParaRPr>
          </a:p>
          <a:p>
            <a:pPr marL="109728" indent="0">
              <a:lnSpc>
                <a:spcPct val="140000"/>
              </a:lnSpc>
              <a:buNone/>
            </a:pPr>
            <a:r>
              <a:rPr lang="de-DE" sz="17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Erforderliche Dokumente:</a:t>
            </a:r>
            <a:endParaRPr lang="de-DE" sz="1700" b="1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  <a:p>
            <a:pPr>
              <a:lnSpc>
                <a:spcPct val="140000"/>
              </a:lnSpc>
            </a:pPr>
            <a:r>
              <a:rPr lang="de-DE" sz="1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Pass oder anderer Identitätsnachweis des Kindes</a:t>
            </a:r>
            <a:endParaRPr lang="de-DE" sz="17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  <a:p>
            <a:pPr>
              <a:lnSpc>
                <a:spcPct val="140000"/>
              </a:lnSpc>
            </a:pPr>
            <a:r>
              <a:rPr lang="de-DE" sz="1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Bestätigung </a:t>
            </a:r>
            <a:r>
              <a:rPr lang="de-DE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der Grundschule über </a:t>
            </a:r>
            <a:r>
              <a:rPr lang="de-DE" sz="1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den Schulbesuch</a:t>
            </a:r>
          </a:p>
          <a:p>
            <a:pPr>
              <a:lnSpc>
                <a:spcPct val="140000"/>
              </a:lnSpc>
            </a:pPr>
            <a:r>
              <a:rPr lang="de-DE" sz="1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Grundschulempfehlung</a:t>
            </a:r>
            <a:endParaRPr lang="de-DE" sz="17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  <a:p>
            <a:pPr>
              <a:lnSpc>
                <a:spcPct val="140000"/>
              </a:lnSpc>
            </a:pPr>
            <a:r>
              <a:rPr lang="de-DE" sz="1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Bestätigung </a:t>
            </a:r>
            <a:r>
              <a:rPr lang="de-DE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der Grundschule über </a:t>
            </a:r>
            <a:r>
              <a:rPr lang="de-DE" sz="1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ein                                        </a:t>
            </a:r>
          </a:p>
          <a:p>
            <a:pPr marL="118872" indent="0">
              <a:lnSpc>
                <a:spcPct val="140000"/>
              </a:lnSpc>
              <a:buNone/>
            </a:pPr>
            <a:r>
              <a:rPr lang="de-DE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</a:t>
            </a:r>
            <a:r>
              <a:rPr lang="de-DE" sz="1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   Informations- und Beratungsgespräch </a:t>
            </a:r>
            <a:endParaRPr lang="de-DE" sz="17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  <a:p>
            <a:endParaRPr lang="de-DE" sz="1600" dirty="0"/>
          </a:p>
          <a:p>
            <a:endParaRPr lang="de-DE" sz="1600" dirty="0"/>
          </a:p>
          <a:p>
            <a:endParaRPr lang="de-DE" sz="1600" dirty="0"/>
          </a:p>
        </p:txBody>
      </p:sp>
      <p:sp>
        <p:nvSpPr>
          <p:cNvPr id="10" name="Inhaltsplatzhalter 1"/>
          <p:cNvSpPr txBox="1">
            <a:spLocks/>
          </p:cNvSpPr>
          <p:nvPr/>
        </p:nvSpPr>
        <p:spPr>
          <a:xfrm>
            <a:off x="493068" y="4509120"/>
            <a:ext cx="8291959" cy="7200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ctr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Die Schulwahlentscheidung obliegt den Eltern.</a:t>
            </a:r>
            <a:endParaRPr lang="de-DE" sz="16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2" name="Bild 1" descr="Foto Folie 24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1" r="9988" b="15039"/>
          <a:stretch/>
        </p:blipFill>
        <p:spPr>
          <a:xfrm>
            <a:off x="5599162" y="1484784"/>
            <a:ext cx="3240000" cy="2160000"/>
          </a:xfrm>
          <a:prstGeom prst="rect">
            <a:avLst/>
          </a:prstGeom>
        </p:spPr>
      </p:pic>
      <p:sp>
        <p:nvSpPr>
          <p:cNvPr id="11" name="Richtungspfeil 10"/>
          <p:cNvSpPr/>
          <p:nvPr/>
        </p:nvSpPr>
        <p:spPr>
          <a:xfrm>
            <a:off x="493068" y="4696050"/>
            <a:ext cx="110936" cy="380353"/>
          </a:xfrm>
          <a:prstGeom prst="homePlate">
            <a:avLst>
              <a:gd name="adj" fmla="val 99383"/>
            </a:avLst>
          </a:prstGeom>
          <a:solidFill>
            <a:srgbClr val="73D4D6">
              <a:alpha val="6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ichtungspfeil 11"/>
          <p:cNvSpPr/>
          <p:nvPr/>
        </p:nvSpPr>
        <p:spPr>
          <a:xfrm>
            <a:off x="493068" y="1870224"/>
            <a:ext cx="110936" cy="380353"/>
          </a:xfrm>
          <a:prstGeom prst="homePlate">
            <a:avLst>
              <a:gd name="adj" fmla="val 99383"/>
            </a:avLst>
          </a:prstGeom>
          <a:solidFill>
            <a:srgbClr val="73D4D6">
              <a:alpha val="6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itel 3"/>
          <p:cNvSpPr txBox="1">
            <a:spLocks/>
          </p:cNvSpPr>
          <p:nvPr/>
        </p:nvSpPr>
        <p:spPr>
          <a:xfrm>
            <a:off x="457200" y="562000"/>
            <a:ext cx="8229600" cy="706760"/>
          </a:xfrm>
          <a:prstGeom prst="rect">
            <a:avLst/>
          </a:prstGeom>
        </p:spPr>
        <p:txBody>
          <a:bodyPr vert="horz" anchor="ctr">
            <a:normAutofit/>
          </a:bodyPr>
          <a:lstStyle>
            <a:defPPr>
              <a:defRPr lang="de-DE"/>
            </a:defPPr>
            <a:lvl1pPr>
              <a:spcBef>
                <a:spcPct val="0"/>
              </a:spcBef>
              <a:buNone/>
              <a:defRPr kumimoji="0" sz="360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ea typeface="+mj-ea"/>
                <a:cs typeface="+mj-cs"/>
              </a:defRPr>
            </a:lvl1pPr>
          </a:lstStyle>
          <a:p>
            <a:r>
              <a:rPr lang="de-DE" sz="3200" dirty="0"/>
              <a:t>Anmeldung an der weiterführenden Schule </a:t>
            </a:r>
          </a:p>
        </p:txBody>
      </p:sp>
      <p:sp>
        <p:nvSpPr>
          <p:cNvPr id="14" name="Rechteck 13"/>
          <p:cNvSpPr/>
          <p:nvPr/>
        </p:nvSpPr>
        <p:spPr>
          <a:xfrm>
            <a:off x="487363" y="1484784"/>
            <a:ext cx="8352159" cy="45719"/>
          </a:xfrm>
          <a:prstGeom prst="rect">
            <a:avLst/>
          </a:prstGeom>
          <a:solidFill>
            <a:srgbClr val="73D4D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4211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www.km-bw.de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dirty="0" smtClean="0"/>
              <a:t>Folie 25</a:t>
            </a:r>
            <a:endParaRPr lang="de-DE" dirty="0"/>
          </a:p>
        </p:txBody>
      </p:sp>
      <p:sp>
        <p:nvSpPr>
          <p:cNvPr id="8" name="Titel 3"/>
          <p:cNvSpPr txBox="1">
            <a:spLocks/>
          </p:cNvSpPr>
          <p:nvPr/>
        </p:nvSpPr>
        <p:spPr>
          <a:xfrm>
            <a:off x="457200" y="562000"/>
            <a:ext cx="8229600" cy="70676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ea typeface="+mj-ea"/>
                <a:cs typeface="+mj-cs"/>
              </a:defRPr>
            </a:lvl1pPr>
          </a:lstStyle>
          <a:p>
            <a:r>
              <a:rPr lang="de-DE" sz="3200" dirty="0" smtClean="0"/>
              <a:t>Weitere Informationen </a:t>
            </a:r>
            <a:endParaRPr lang="de-DE" sz="3200" dirty="0"/>
          </a:p>
        </p:txBody>
      </p:sp>
      <p:sp>
        <p:nvSpPr>
          <p:cNvPr id="7" name="Abgerundetes Rechteck 6"/>
          <p:cNvSpPr/>
          <p:nvPr/>
        </p:nvSpPr>
        <p:spPr>
          <a:xfrm>
            <a:off x="480244" y="1792288"/>
            <a:ext cx="3888432" cy="2653208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0" vert="horz" wrap="square" lIns="252550" tIns="252550" rIns="252550" bIns="252550" numCol="1" spcCol="1270" anchor="ctr" anchorCtr="0">
            <a:noAutofit/>
          </a:bodyPr>
          <a:lstStyle/>
          <a:p>
            <a:r>
              <a:rPr lang="de-DE" sz="1600" dirty="0" smtClean="0">
                <a:solidFill>
                  <a:srgbClr val="1EAEBD"/>
                </a:solidFill>
                <a:latin typeface="Arial"/>
                <a:cs typeface="Arial"/>
                <a:hlinkClick r:id="rId3"/>
              </a:rPr>
              <a:t>www.km-bw.de</a:t>
            </a:r>
            <a:r>
              <a:rPr lang="de-DE" sz="1600" dirty="0" smtClean="0">
                <a:solidFill>
                  <a:srgbClr val="1EAEBD"/>
                </a:solidFill>
                <a:latin typeface="Arial"/>
                <a:cs typeface="Arial"/>
              </a:rPr>
              <a:t> </a:t>
            </a:r>
            <a:endParaRPr lang="de-DE" sz="1600" dirty="0">
              <a:solidFill>
                <a:srgbClr val="1EAEBD"/>
              </a:solidFill>
              <a:latin typeface="Arial"/>
              <a:cs typeface="Arial"/>
            </a:endParaRPr>
          </a:p>
          <a:p>
            <a:endParaRPr lang="de-DE" sz="2400" dirty="0" smtClean="0">
              <a:latin typeface="Arial"/>
              <a:cs typeface="Arial"/>
            </a:endParaRPr>
          </a:p>
          <a:p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Broschüre „Bildungswege 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in </a:t>
            </a:r>
            <a:endParaRPr lang="de-DE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  <a:p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Baden-Württemberg“ </a:t>
            </a:r>
            <a:endParaRPr lang="de-DE" sz="16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  <a:p>
            <a:endParaRPr lang="de-DE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  <a:p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Broschüre „Grundschule – Von </a:t>
            </a:r>
          </a:p>
          <a:p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der 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Grundschule in </a:t>
            </a:r>
            <a:endParaRPr lang="de-DE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  <a:p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die 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weiterführende </a:t>
            </a:r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Schule“ </a:t>
            </a:r>
          </a:p>
          <a:p>
            <a:endParaRPr lang="de-DE" sz="1600" dirty="0">
              <a:latin typeface="Arial"/>
              <a:cs typeface="Arial"/>
            </a:endParaRPr>
          </a:p>
          <a:p>
            <a:r>
              <a:rPr lang="de-DE" sz="1600" dirty="0" err="1" smtClean="0">
                <a:latin typeface="Arial"/>
                <a:cs typeface="Arial"/>
                <a:hlinkClick r:id="rId4"/>
              </a:rPr>
              <a:t>www.bildungsnavi</a:t>
            </a:r>
            <a:r>
              <a:rPr lang="de-DE" sz="1600" dirty="0" err="1">
                <a:latin typeface="Arial"/>
                <a:cs typeface="Arial"/>
                <a:hlinkClick r:id="rId4"/>
              </a:rPr>
              <a:t>-bw.de</a:t>
            </a:r>
            <a:r>
              <a:rPr lang="de-DE" sz="1600" dirty="0">
                <a:latin typeface="Arial"/>
                <a:cs typeface="Arial"/>
                <a:hlinkClick r:id="rId4"/>
              </a:rPr>
              <a:t> </a:t>
            </a:r>
            <a:endParaRPr lang="de-DE" sz="1600" dirty="0">
              <a:latin typeface="Arial"/>
              <a:cs typeface="Arial"/>
            </a:endParaRPr>
          </a:p>
          <a:p>
            <a:endParaRPr lang="de-DE" sz="1600" dirty="0">
              <a:latin typeface="Arial"/>
              <a:cs typeface="Arial"/>
            </a:endParaRPr>
          </a:p>
        </p:txBody>
      </p:sp>
      <p:pic>
        <p:nvPicPr>
          <p:cNvPr id="2" name="Bild 1" descr="Titelfoto Grundschule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2204864"/>
            <a:ext cx="1748133" cy="24856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Bild 3" descr="findeWeg_Poster_680x340_140305.pdf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3" t="1997" r="3734" b="1745"/>
          <a:stretch/>
        </p:blipFill>
        <p:spPr>
          <a:xfrm>
            <a:off x="3923928" y="3356992"/>
            <a:ext cx="874800" cy="1821600"/>
          </a:xfrm>
          <a:prstGeom prst="rect">
            <a:avLst/>
          </a:prstGeom>
        </p:spPr>
      </p:pic>
      <p:pic>
        <p:nvPicPr>
          <p:cNvPr id="6" name="Bild 5" descr="Bildungswege_BaWü_2018_4_Titel.pdf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484784"/>
            <a:ext cx="1728373" cy="24458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echteck 8"/>
          <p:cNvSpPr/>
          <p:nvPr/>
        </p:nvSpPr>
        <p:spPr>
          <a:xfrm>
            <a:off x="467545" y="1484784"/>
            <a:ext cx="8384678" cy="45719"/>
          </a:xfrm>
          <a:prstGeom prst="rect">
            <a:avLst/>
          </a:prstGeom>
          <a:solidFill>
            <a:srgbClr val="73D4D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6724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www.km-bw.de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dirty="0" smtClean="0"/>
              <a:t>Folie 3</a:t>
            </a:r>
            <a:endParaRPr lang="de-DE" dirty="0"/>
          </a:p>
        </p:txBody>
      </p:sp>
      <p:sp>
        <p:nvSpPr>
          <p:cNvPr id="8" name="Freihandform 7"/>
          <p:cNvSpPr/>
          <p:nvPr/>
        </p:nvSpPr>
        <p:spPr>
          <a:xfrm>
            <a:off x="482402" y="2060848"/>
            <a:ext cx="5040560" cy="2232248"/>
          </a:xfrm>
          <a:custGeom>
            <a:avLst/>
            <a:gdLst>
              <a:gd name="connsiteX0" fmla="*/ 0 w 8229600"/>
              <a:gd name="connsiteY0" fmla="*/ 0 h 1020600"/>
              <a:gd name="connsiteX1" fmla="*/ 8229600 w 8229600"/>
              <a:gd name="connsiteY1" fmla="*/ 0 h 1020600"/>
              <a:gd name="connsiteX2" fmla="*/ 8229600 w 8229600"/>
              <a:gd name="connsiteY2" fmla="*/ 1020600 h 1020600"/>
              <a:gd name="connsiteX3" fmla="*/ 0 w 8229600"/>
              <a:gd name="connsiteY3" fmla="*/ 1020600 h 1020600"/>
              <a:gd name="connsiteX4" fmla="*/ 0 w 8229600"/>
              <a:gd name="connsiteY4" fmla="*/ 0 h 102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29600" h="1020600">
                <a:moveTo>
                  <a:pt x="0" y="0"/>
                </a:moveTo>
                <a:lnTo>
                  <a:pt x="8229600" y="0"/>
                </a:lnTo>
                <a:lnTo>
                  <a:pt x="8229600" y="1020600"/>
                </a:lnTo>
                <a:lnTo>
                  <a:pt x="0" y="1020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32000" tIns="187452" rIns="638708" bIns="113792" numCol="1" spcCol="1270" anchor="t" anchorCtr="0">
            <a:noAutofit/>
          </a:bodyPr>
          <a:lstStyle/>
          <a:p>
            <a:pPr indent="-457200" defTabSz="711200">
              <a:spcBef>
                <a:spcPct val="0"/>
              </a:spcBef>
              <a:spcAft>
                <a:spcPct val="15000"/>
              </a:spcAft>
            </a:pPr>
            <a:r>
              <a:rPr lang="de-DE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Bausteine des Übergangsverfahrens </a:t>
            </a:r>
            <a:endParaRPr lang="de-DE" sz="2400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  <a:p>
            <a:pPr indent="-457200" defTabSz="711200">
              <a:spcBef>
                <a:spcPct val="0"/>
              </a:spcBef>
              <a:spcAft>
                <a:spcPct val="15000"/>
              </a:spcAft>
            </a:pPr>
            <a:endParaRPr lang="de-DE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  <a:p>
            <a:pPr indent="-457200" defTabSz="711200">
              <a:spcBef>
                <a:spcPct val="0"/>
              </a:spcBef>
              <a:spcAft>
                <a:spcPct val="15000"/>
              </a:spcAft>
            </a:pPr>
            <a:r>
              <a:rPr lang="de-DE" sz="2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Überlegungen zur Schulwahl </a:t>
            </a:r>
            <a:endParaRPr lang="de-DE" sz="2400" kern="12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6" name="Bild 5" descr="Foto Folie 3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3" t="-3005" r="9008" b="14788"/>
          <a:stretch/>
        </p:blipFill>
        <p:spPr>
          <a:xfrm>
            <a:off x="5613660" y="1412776"/>
            <a:ext cx="3240360" cy="2160000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467544" y="908720"/>
            <a:ext cx="8387531" cy="648120"/>
          </a:xfrm>
          <a:prstGeom prst="rect">
            <a:avLst/>
          </a:prstGeom>
          <a:solidFill>
            <a:srgbClr val="1E90B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8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"/>
                <a:cs typeface="Arial"/>
              </a:rPr>
              <a:t> I</a:t>
            </a:r>
            <a:r>
              <a:rPr lang="de-DE" sz="280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/>
                <a:cs typeface="Arial"/>
              </a:rPr>
              <a:t>. Von der Primar- in die Sekundarstufe </a:t>
            </a:r>
            <a:endParaRPr lang="de-DE" sz="2800" dirty="0">
              <a:latin typeface="Arial"/>
              <a:cs typeface="Arial"/>
            </a:endParaRPr>
          </a:p>
        </p:txBody>
      </p:sp>
      <p:sp>
        <p:nvSpPr>
          <p:cNvPr id="9" name="Richtungspfeil 8"/>
          <p:cNvSpPr/>
          <p:nvPr/>
        </p:nvSpPr>
        <p:spPr>
          <a:xfrm>
            <a:off x="488752" y="2276872"/>
            <a:ext cx="110936" cy="380353"/>
          </a:xfrm>
          <a:prstGeom prst="homePlate">
            <a:avLst>
              <a:gd name="adj" fmla="val 99383"/>
            </a:avLst>
          </a:prstGeom>
          <a:solidFill>
            <a:srgbClr val="1E90BC">
              <a:alpha val="6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0" name="Richtungspfeil 9"/>
          <p:cNvSpPr/>
          <p:nvPr/>
        </p:nvSpPr>
        <p:spPr>
          <a:xfrm>
            <a:off x="488752" y="3439542"/>
            <a:ext cx="110936" cy="380353"/>
          </a:xfrm>
          <a:prstGeom prst="homePlate">
            <a:avLst>
              <a:gd name="adj" fmla="val 99383"/>
            </a:avLst>
          </a:prstGeom>
          <a:solidFill>
            <a:srgbClr val="1E90BC">
              <a:alpha val="6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01950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2286000" y="597456"/>
            <a:ext cx="4572000" cy="541686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</a:pPr>
            <a:r>
              <a:rPr lang="fr-FR" dirty="0">
                <a:latin typeface="Times"/>
                <a:ea typeface="Times New Roman"/>
                <a:cs typeface="Arial"/>
              </a:rPr>
              <a:t>Einladung für die zukünftigen Schülerinnen, Schüler und Eltern der Klassen 5</a:t>
            </a:r>
            <a:endParaRPr lang="de-DE" sz="1200" dirty="0"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fr-FR" sz="1200" dirty="0">
                <a:latin typeface="Times"/>
                <a:ea typeface="Times New Roman"/>
                <a:cs typeface="Arial"/>
              </a:rPr>
              <a:t> </a:t>
            </a:r>
            <a:endParaRPr lang="de-DE" sz="1200" dirty="0"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fr-FR" sz="2600" b="1" dirty="0">
                <a:latin typeface="Times"/>
                <a:ea typeface="Times New Roman"/>
                <a:cs typeface="Arial"/>
              </a:rPr>
              <a:t>Unsere Schule kennen lernen</a:t>
            </a:r>
            <a:endParaRPr lang="de-DE" sz="1200" dirty="0"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fr-FR" sz="1600" dirty="0">
                <a:latin typeface="Times"/>
                <a:ea typeface="Times New Roman"/>
                <a:cs typeface="Arial"/>
              </a:rPr>
              <a:t> </a:t>
            </a:r>
            <a:endParaRPr lang="de-DE" sz="1200" dirty="0"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fr-FR" sz="2400" b="1" dirty="0">
                <a:latin typeface="Times"/>
                <a:ea typeface="Times New Roman"/>
                <a:cs typeface="Arial"/>
              </a:rPr>
              <a:t>Werkrealschule</a:t>
            </a:r>
            <a:endParaRPr lang="de-DE" sz="1200" dirty="0"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fr-FR" sz="2400" b="1" dirty="0">
                <a:latin typeface="Times"/>
                <a:ea typeface="Times New Roman"/>
                <a:cs typeface="Arial"/>
              </a:rPr>
              <a:t>und</a:t>
            </a:r>
            <a:endParaRPr lang="de-DE" sz="1200" dirty="0"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fr-FR" sz="2400" b="1" dirty="0">
                <a:latin typeface="Times"/>
                <a:ea typeface="Times New Roman"/>
                <a:cs typeface="Arial"/>
              </a:rPr>
              <a:t>Realschule</a:t>
            </a:r>
            <a:endParaRPr lang="de-DE" sz="1200" dirty="0"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fr-FR" sz="1400" dirty="0">
                <a:latin typeface="Times"/>
                <a:ea typeface="Times New Roman"/>
                <a:cs typeface="Arial"/>
              </a:rPr>
              <a:t> </a:t>
            </a:r>
            <a:endParaRPr lang="de-DE" sz="1200" dirty="0"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fr-FR" sz="2200" dirty="0">
                <a:latin typeface="Times"/>
                <a:ea typeface="Times New Roman"/>
                <a:cs typeface="Arial"/>
              </a:rPr>
              <a:t>Freitag, </a:t>
            </a:r>
            <a:r>
              <a:rPr lang="fr-FR" sz="2200" dirty="0" smtClean="0">
                <a:latin typeface="Times"/>
                <a:ea typeface="Times New Roman"/>
                <a:cs typeface="Arial"/>
              </a:rPr>
              <a:t>02. </a:t>
            </a:r>
            <a:r>
              <a:rPr lang="fr-FR" sz="2200" dirty="0">
                <a:latin typeface="Times"/>
                <a:ea typeface="Times New Roman"/>
                <a:cs typeface="Arial"/>
              </a:rPr>
              <a:t>März </a:t>
            </a:r>
            <a:r>
              <a:rPr lang="fr-FR" sz="2200" dirty="0" smtClean="0">
                <a:latin typeface="Times"/>
                <a:ea typeface="Times New Roman"/>
                <a:cs typeface="Arial"/>
              </a:rPr>
              <a:t>2018</a:t>
            </a:r>
            <a:endParaRPr lang="de-DE" sz="1200" dirty="0"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fr-FR" sz="2200" dirty="0">
                <a:latin typeface="Times"/>
                <a:ea typeface="Times New Roman"/>
                <a:cs typeface="Arial"/>
              </a:rPr>
              <a:t>um 16.00 Uhr</a:t>
            </a:r>
            <a:endParaRPr lang="de-DE" sz="1200" dirty="0"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fr-FR" sz="2200" dirty="0">
                <a:latin typeface="Times"/>
                <a:ea typeface="Times New Roman"/>
                <a:cs typeface="Arial"/>
              </a:rPr>
              <a:t>Treffpunkt : Aula der Schule</a:t>
            </a:r>
            <a:endParaRPr lang="de-DE" sz="2200" dirty="0"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fr-FR" sz="1400" b="1" dirty="0">
                <a:latin typeface="Times"/>
                <a:ea typeface="Times New Roman"/>
                <a:cs typeface="Arial"/>
              </a:rPr>
              <a:t> </a:t>
            </a:r>
            <a:endParaRPr lang="de-DE" sz="1200" dirty="0"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fr-FR" sz="2000" b="1" dirty="0">
                <a:latin typeface="Times"/>
                <a:ea typeface="Times New Roman"/>
                <a:cs typeface="Arial"/>
              </a:rPr>
              <a:t>Wir freuen uns sehr,  Sie und euch begrüßen zu können.</a:t>
            </a:r>
            <a:endParaRPr lang="de-DE" sz="1200" dirty="0"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fr-FR" sz="2000" b="1" dirty="0">
                <a:latin typeface="Times"/>
                <a:ea typeface="Times New Roman"/>
                <a:cs typeface="Arial"/>
              </a:rPr>
              <a:t> </a:t>
            </a:r>
            <a:endParaRPr lang="de-DE" sz="1200" dirty="0"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fr-FR" sz="1600" b="1" dirty="0">
                <a:solidFill>
                  <a:srgbClr val="FF0000"/>
                </a:solidFill>
                <a:latin typeface="Times"/>
                <a:ea typeface="Times New Roman"/>
                <a:cs typeface="Arial"/>
              </a:rPr>
              <a:t>Bitte melden Sie sich bis </a:t>
            </a:r>
            <a:r>
              <a:rPr lang="fr-FR" sz="1600" b="1" dirty="0" err="1" smtClean="0">
                <a:solidFill>
                  <a:srgbClr val="FF0000"/>
                </a:solidFill>
                <a:latin typeface="Times"/>
                <a:ea typeface="Times New Roman"/>
                <a:cs typeface="Arial"/>
              </a:rPr>
              <a:t>zum</a:t>
            </a:r>
            <a:r>
              <a:rPr lang="fr-FR" sz="1600" b="1" dirty="0">
                <a:solidFill>
                  <a:srgbClr val="FF0000"/>
                </a:solidFill>
                <a:latin typeface="Times"/>
                <a:ea typeface="Times New Roman"/>
                <a:cs typeface="Arial"/>
              </a:rPr>
              <a:t> </a:t>
            </a:r>
            <a:r>
              <a:rPr lang="fr-FR" sz="1600" b="1" dirty="0" smtClean="0">
                <a:solidFill>
                  <a:srgbClr val="FF0000"/>
                </a:solidFill>
                <a:latin typeface="Times"/>
                <a:ea typeface="Times New Roman"/>
                <a:cs typeface="Arial"/>
              </a:rPr>
              <a:t>23.02.2018 </a:t>
            </a:r>
            <a:r>
              <a:rPr lang="fr-FR" sz="1600" b="1" dirty="0">
                <a:solidFill>
                  <a:srgbClr val="FF0000"/>
                </a:solidFill>
                <a:latin typeface="Times"/>
                <a:ea typeface="Times New Roman"/>
                <a:cs typeface="Arial"/>
              </a:rPr>
              <a:t>direkt an unserer Schule an. </a:t>
            </a:r>
            <a:endParaRPr lang="de-DE" sz="1200" dirty="0"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65656148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www.km-bw.de</a:t>
            </a:r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Vielen Dank für Ihre Aufmerksamkeit! 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dirty="0" smtClean="0"/>
              <a:t>Folie 26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45147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www.km-bw.de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dirty="0" smtClean="0"/>
              <a:t>Folie 27</a:t>
            </a:r>
            <a:endParaRPr lang="de-DE" dirty="0"/>
          </a:p>
        </p:txBody>
      </p:sp>
      <p:sp>
        <p:nvSpPr>
          <p:cNvPr id="9" name="Freihandform 8"/>
          <p:cNvSpPr/>
          <p:nvPr/>
        </p:nvSpPr>
        <p:spPr>
          <a:xfrm>
            <a:off x="607368" y="2276872"/>
            <a:ext cx="4114801" cy="2520280"/>
          </a:xfrm>
          <a:custGeom>
            <a:avLst/>
            <a:gdLst>
              <a:gd name="connsiteX0" fmla="*/ 0 w 2586776"/>
              <a:gd name="connsiteY0" fmla="*/ 0 h 1683643"/>
              <a:gd name="connsiteX1" fmla="*/ 2586776 w 2586776"/>
              <a:gd name="connsiteY1" fmla="*/ 0 h 1683643"/>
              <a:gd name="connsiteX2" fmla="*/ 2586776 w 2586776"/>
              <a:gd name="connsiteY2" fmla="*/ 1683643 h 1683643"/>
              <a:gd name="connsiteX3" fmla="*/ 0 w 2586776"/>
              <a:gd name="connsiteY3" fmla="*/ 1683643 h 1683643"/>
              <a:gd name="connsiteX4" fmla="*/ 0 w 2586776"/>
              <a:gd name="connsiteY4" fmla="*/ 0 h 1683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86776" h="1683643">
                <a:moveTo>
                  <a:pt x="0" y="0"/>
                </a:moveTo>
                <a:lnTo>
                  <a:pt x="2586776" y="0"/>
                </a:lnTo>
                <a:lnTo>
                  <a:pt x="2586776" y="1683643"/>
                </a:lnTo>
                <a:lnTo>
                  <a:pt x="0" y="1683643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8000" tIns="0" rIns="108000" bIns="0" numCol="1" spcCol="1270" anchor="t" anchorCtr="0">
            <a:noAutofit/>
          </a:bodyPr>
          <a:lstStyle/>
          <a:p>
            <a:endParaRPr lang="de-DE" sz="1600" dirty="0" smtClean="0">
              <a:latin typeface="Garamond"/>
              <a:cs typeface="Garamond"/>
            </a:endParaRPr>
          </a:p>
          <a:p>
            <a:r>
              <a:rPr lang="de-DE" sz="1600" dirty="0" smtClean="0">
                <a:latin typeface="Arial"/>
                <a:cs typeface="Arial"/>
              </a:rPr>
              <a:t>Förderschwerpunkte</a:t>
            </a:r>
            <a:r>
              <a:rPr lang="de-DE" sz="1600" dirty="0">
                <a:latin typeface="Arial"/>
                <a:cs typeface="Arial"/>
              </a:rPr>
              <a:t>: </a:t>
            </a:r>
            <a:r>
              <a:rPr lang="de-DE" sz="1600" dirty="0" smtClean="0">
                <a:latin typeface="Arial"/>
                <a:cs typeface="Arial"/>
              </a:rPr>
              <a:t/>
            </a:r>
            <a:br>
              <a:rPr lang="de-DE" sz="1600" dirty="0" smtClean="0">
                <a:latin typeface="Arial"/>
                <a:cs typeface="Arial"/>
              </a:rPr>
            </a:br>
            <a:endParaRPr lang="de-DE" sz="1600" dirty="0" smtClean="0"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>
                <a:latin typeface="Arial"/>
                <a:cs typeface="Arial"/>
              </a:rPr>
              <a:t>Lernen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latin typeface="Arial"/>
                <a:cs typeface="Arial"/>
              </a:rPr>
              <a:t>geistige </a:t>
            </a:r>
            <a:r>
              <a:rPr lang="de-DE" sz="1600" dirty="0" smtClean="0">
                <a:latin typeface="Arial"/>
                <a:cs typeface="Arial"/>
              </a:rPr>
              <a:t>Entwicklung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>
                <a:latin typeface="Arial"/>
                <a:cs typeface="Arial"/>
              </a:rPr>
              <a:t>Hören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latin typeface="Arial"/>
                <a:cs typeface="Arial"/>
              </a:rPr>
              <a:t>körperlich-motorische Entwicklung </a:t>
            </a:r>
            <a:endParaRPr lang="de-DE" sz="1600" dirty="0" smtClean="0"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>
                <a:latin typeface="Arial"/>
                <a:cs typeface="Arial"/>
              </a:rPr>
              <a:t>Sehen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>
                <a:latin typeface="Arial"/>
                <a:cs typeface="Arial"/>
              </a:rPr>
              <a:t>Sprache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>
                <a:latin typeface="Arial"/>
                <a:cs typeface="Arial"/>
              </a:rPr>
              <a:t>emotional-soziale Entwicklung</a:t>
            </a:r>
            <a:endParaRPr lang="de-DE" dirty="0" smtClean="0"/>
          </a:p>
        </p:txBody>
      </p:sp>
      <p:sp>
        <p:nvSpPr>
          <p:cNvPr id="10" name="Abgerundetes Rechteck 9"/>
          <p:cNvSpPr/>
          <p:nvPr/>
        </p:nvSpPr>
        <p:spPr>
          <a:xfrm>
            <a:off x="395536" y="1628774"/>
            <a:ext cx="8424167" cy="720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0" vert="horz" wrap="square" lIns="252550" tIns="252550" rIns="252550" bIns="252550" numCol="1" spcCol="1270" anchor="ctr" anchorCtr="0">
            <a:noAutofit/>
          </a:bodyPr>
          <a:lstStyle/>
          <a:p>
            <a:pPr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Die sonderpädagogischen Bildungs- und Beratungszentren (SBBZ)</a:t>
            </a:r>
            <a:endParaRPr lang="de-DE" sz="2200" b="1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1" name="Freihandform 10"/>
          <p:cNvSpPr/>
          <p:nvPr/>
        </p:nvSpPr>
        <p:spPr>
          <a:xfrm>
            <a:off x="5004048" y="2276872"/>
            <a:ext cx="3960440" cy="2520280"/>
          </a:xfrm>
          <a:custGeom>
            <a:avLst/>
            <a:gdLst>
              <a:gd name="connsiteX0" fmla="*/ 0 w 2586776"/>
              <a:gd name="connsiteY0" fmla="*/ 0 h 1683643"/>
              <a:gd name="connsiteX1" fmla="*/ 2586776 w 2586776"/>
              <a:gd name="connsiteY1" fmla="*/ 0 h 1683643"/>
              <a:gd name="connsiteX2" fmla="*/ 2586776 w 2586776"/>
              <a:gd name="connsiteY2" fmla="*/ 1683643 h 1683643"/>
              <a:gd name="connsiteX3" fmla="*/ 0 w 2586776"/>
              <a:gd name="connsiteY3" fmla="*/ 1683643 h 1683643"/>
              <a:gd name="connsiteX4" fmla="*/ 0 w 2586776"/>
              <a:gd name="connsiteY4" fmla="*/ 0 h 1683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86776" h="1683643">
                <a:moveTo>
                  <a:pt x="0" y="0"/>
                </a:moveTo>
                <a:lnTo>
                  <a:pt x="2586776" y="0"/>
                </a:lnTo>
                <a:lnTo>
                  <a:pt x="2586776" y="1683643"/>
                </a:lnTo>
                <a:lnTo>
                  <a:pt x="0" y="1683643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8000" tIns="0" rIns="108000" bIns="0" numCol="1" spcCol="1270" anchor="t" anchorCtr="0">
            <a:noAutofit/>
          </a:bodyPr>
          <a:lstStyle/>
          <a:p>
            <a:endParaRPr lang="de-DE" sz="1600" dirty="0" smtClean="0">
              <a:latin typeface="Garamond"/>
              <a:cs typeface="Garamond"/>
            </a:endParaRPr>
          </a:p>
          <a:p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Je 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nach Förderschwerpunkt führen </a:t>
            </a:r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die </a:t>
            </a:r>
          </a:p>
          <a:p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SBBZ auch Bildungsgänge, 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die </a:t>
            </a:r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zu den Abschlüssen der allgemeinen Schulen</a:t>
            </a:r>
          </a:p>
          <a:p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</a:t>
            </a:r>
          </a:p>
          <a:p>
            <a:pPr marL="285750" indent="-285750">
              <a:buFont typeface="Arial" charset="0"/>
              <a:buChar char="•"/>
            </a:pPr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Werkrealschulabschluss</a:t>
            </a:r>
          </a:p>
          <a:p>
            <a:pPr marL="285750" indent="-285750">
              <a:buFont typeface="Arial" charset="0"/>
              <a:buChar char="•"/>
            </a:pPr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Realschulabschluss</a:t>
            </a:r>
          </a:p>
          <a:p>
            <a:pPr marL="285750" indent="-285750">
              <a:buFont typeface="Arial" charset="0"/>
              <a:buChar char="•"/>
            </a:pPr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Abitur </a:t>
            </a:r>
            <a:endParaRPr lang="de-DE" sz="16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  <a:p>
            <a:pPr indent="0">
              <a:buNone/>
            </a:pPr>
            <a:endParaRPr lang="de-DE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  <a:p>
            <a:pPr indent="0">
              <a:buNone/>
            </a:pPr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führen.</a:t>
            </a:r>
            <a:endParaRPr lang="de-DE" sz="16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2" name="Freihandform 11"/>
          <p:cNvSpPr/>
          <p:nvPr/>
        </p:nvSpPr>
        <p:spPr>
          <a:xfrm>
            <a:off x="606673" y="5013176"/>
            <a:ext cx="8425631" cy="720080"/>
          </a:xfrm>
          <a:custGeom>
            <a:avLst/>
            <a:gdLst>
              <a:gd name="connsiteX0" fmla="*/ 0 w 2586776"/>
              <a:gd name="connsiteY0" fmla="*/ 0 h 1683643"/>
              <a:gd name="connsiteX1" fmla="*/ 2586776 w 2586776"/>
              <a:gd name="connsiteY1" fmla="*/ 0 h 1683643"/>
              <a:gd name="connsiteX2" fmla="*/ 2586776 w 2586776"/>
              <a:gd name="connsiteY2" fmla="*/ 1683643 h 1683643"/>
              <a:gd name="connsiteX3" fmla="*/ 0 w 2586776"/>
              <a:gd name="connsiteY3" fmla="*/ 1683643 h 1683643"/>
              <a:gd name="connsiteX4" fmla="*/ 0 w 2586776"/>
              <a:gd name="connsiteY4" fmla="*/ 0 h 1683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86776" h="1683643">
                <a:moveTo>
                  <a:pt x="0" y="0"/>
                </a:moveTo>
                <a:lnTo>
                  <a:pt x="2586776" y="0"/>
                </a:lnTo>
                <a:lnTo>
                  <a:pt x="2586776" y="1683643"/>
                </a:lnTo>
                <a:lnTo>
                  <a:pt x="0" y="1683643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8000" tIns="0" rIns="108000" bIns="0" numCol="1" spcCol="1270" anchor="t" anchorCtr="0">
            <a:noAutofit/>
          </a:bodyPr>
          <a:lstStyle/>
          <a:p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Auch an SBBZ ist das gemeinsame Lernen von Kindern mit und ohne Anspruch auf ein sonderpädagogisches Bildungsangebot </a:t>
            </a:r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möglich.</a:t>
            </a:r>
            <a:endParaRPr lang="de-DE" sz="16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3" name="Titel 3"/>
          <p:cNvSpPr txBox="1">
            <a:spLocks/>
          </p:cNvSpPr>
          <p:nvPr/>
        </p:nvSpPr>
        <p:spPr>
          <a:xfrm>
            <a:off x="609600" y="714400"/>
            <a:ext cx="8229600" cy="626368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ea typeface="+mj-ea"/>
                <a:cs typeface="+mj-cs"/>
              </a:defRPr>
            </a:lvl1pPr>
          </a:lstStyle>
          <a:p>
            <a:endParaRPr lang="de-DE" sz="3200" dirty="0" smtClean="0"/>
          </a:p>
        </p:txBody>
      </p:sp>
      <p:sp>
        <p:nvSpPr>
          <p:cNvPr id="15" name="Rechteck 14"/>
          <p:cNvSpPr/>
          <p:nvPr/>
        </p:nvSpPr>
        <p:spPr>
          <a:xfrm>
            <a:off x="474663" y="1484784"/>
            <a:ext cx="8374062" cy="45719"/>
          </a:xfrm>
          <a:prstGeom prst="rect">
            <a:avLst/>
          </a:prstGeom>
          <a:solidFill>
            <a:srgbClr val="BEEEF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6" name="Richtungspfeil 15"/>
          <p:cNvSpPr/>
          <p:nvPr/>
        </p:nvSpPr>
        <p:spPr>
          <a:xfrm>
            <a:off x="503610" y="2467496"/>
            <a:ext cx="110936" cy="380353"/>
          </a:xfrm>
          <a:prstGeom prst="homePlate">
            <a:avLst>
              <a:gd name="adj" fmla="val 99383"/>
            </a:avLst>
          </a:prstGeom>
          <a:solidFill>
            <a:srgbClr val="BEEEFE">
              <a:alpha val="6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7" name="Richtungspfeil 16"/>
          <p:cNvSpPr/>
          <p:nvPr/>
        </p:nvSpPr>
        <p:spPr>
          <a:xfrm>
            <a:off x="503610" y="4941168"/>
            <a:ext cx="110936" cy="380353"/>
          </a:xfrm>
          <a:prstGeom prst="homePlate">
            <a:avLst>
              <a:gd name="adj" fmla="val 99383"/>
            </a:avLst>
          </a:prstGeom>
          <a:solidFill>
            <a:srgbClr val="BEEEFE">
              <a:alpha val="6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8" name="Richtungspfeil 17"/>
          <p:cNvSpPr/>
          <p:nvPr/>
        </p:nvSpPr>
        <p:spPr>
          <a:xfrm>
            <a:off x="4932040" y="2467496"/>
            <a:ext cx="110936" cy="380353"/>
          </a:xfrm>
          <a:prstGeom prst="homePlate">
            <a:avLst>
              <a:gd name="adj" fmla="val 99383"/>
            </a:avLst>
          </a:prstGeom>
          <a:solidFill>
            <a:srgbClr val="BEEEFE">
              <a:alpha val="6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9" name="Titel 3"/>
          <p:cNvSpPr txBox="1">
            <a:spLocks/>
          </p:cNvSpPr>
          <p:nvPr/>
        </p:nvSpPr>
        <p:spPr>
          <a:xfrm>
            <a:off x="457199" y="562000"/>
            <a:ext cx="8385175" cy="850776"/>
          </a:xfrm>
          <a:prstGeom prst="rect">
            <a:avLst/>
          </a:prstGeom>
        </p:spPr>
        <p:txBody>
          <a:bodyPr vert="horz" anchor="ctr">
            <a:noAutofit/>
          </a:bodyPr>
          <a:lstStyle>
            <a:defPPr>
              <a:defRPr lang="de-DE"/>
            </a:defPPr>
            <a:lvl1pPr>
              <a:spcBef>
                <a:spcPct val="0"/>
              </a:spcBef>
              <a:buNone/>
              <a:defRPr kumimoji="0" sz="360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ea typeface="+mj-ea"/>
                <a:cs typeface="+mj-cs"/>
              </a:defRPr>
            </a:lvl1pPr>
          </a:lstStyle>
          <a:p>
            <a:r>
              <a:rPr lang="de-DE" sz="3200" dirty="0" smtClean="0"/>
              <a:t>Sonderpädagogische Beratung, </a:t>
            </a:r>
          </a:p>
          <a:p>
            <a:r>
              <a:rPr lang="de-DE" sz="3200" dirty="0" smtClean="0"/>
              <a:t>				Unterstützung und Bildung</a:t>
            </a: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608471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www.km-bw.de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dirty="0" smtClean="0"/>
              <a:t>Folie 28</a:t>
            </a:r>
            <a:endParaRPr lang="de-DE" dirty="0"/>
          </a:p>
        </p:txBody>
      </p:sp>
      <p:sp>
        <p:nvSpPr>
          <p:cNvPr id="9" name="Freihandform 8"/>
          <p:cNvSpPr/>
          <p:nvPr/>
        </p:nvSpPr>
        <p:spPr>
          <a:xfrm>
            <a:off x="395536" y="2348880"/>
            <a:ext cx="4896544" cy="1800200"/>
          </a:xfrm>
          <a:custGeom>
            <a:avLst/>
            <a:gdLst>
              <a:gd name="connsiteX0" fmla="*/ 0 w 2586776"/>
              <a:gd name="connsiteY0" fmla="*/ 0 h 1683643"/>
              <a:gd name="connsiteX1" fmla="*/ 2586776 w 2586776"/>
              <a:gd name="connsiteY1" fmla="*/ 0 h 1683643"/>
              <a:gd name="connsiteX2" fmla="*/ 2586776 w 2586776"/>
              <a:gd name="connsiteY2" fmla="*/ 1683643 h 1683643"/>
              <a:gd name="connsiteX3" fmla="*/ 0 w 2586776"/>
              <a:gd name="connsiteY3" fmla="*/ 1683643 h 1683643"/>
              <a:gd name="connsiteX4" fmla="*/ 0 w 2586776"/>
              <a:gd name="connsiteY4" fmla="*/ 0 h 1683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86776" h="1683643">
                <a:moveTo>
                  <a:pt x="0" y="0"/>
                </a:moveTo>
                <a:lnTo>
                  <a:pt x="2586776" y="0"/>
                </a:lnTo>
                <a:lnTo>
                  <a:pt x="2586776" y="1683643"/>
                </a:lnTo>
                <a:lnTo>
                  <a:pt x="0" y="1683643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8000" tIns="0" rIns="108000" bIns="0" numCol="1" spcCol="1270" anchor="t" anchorCtr="0">
            <a:noAutofit/>
          </a:bodyPr>
          <a:lstStyle/>
          <a:p>
            <a:endParaRPr lang="de-DE" dirty="0" smtClean="0">
              <a:latin typeface="Garamond"/>
              <a:cs typeface="Garamond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Einrichtung inklusiver 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Bildungsangebote </a:t>
            </a:r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durch das Staatliche Schulamt.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Zielsetzung: ein 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qualitativ vergleichbares und möglichst wohnortnahes, gruppenbezogenes </a:t>
            </a:r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Angebot</a:t>
            </a:r>
            <a:endParaRPr lang="de-DE" dirty="0" smtClean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>
              <a:latin typeface="Arial"/>
              <a:cs typeface="Arial"/>
            </a:endParaRPr>
          </a:p>
        </p:txBody>
      </p:sp>
      <p:sp>
        <p:nvSpPr>
          <p:cNvPr id="10" name="Abgerundetes Rechteck 9"/>
          <p:cNvSpPr/>
          <p:nvPr/>
        </p:nvSpPr>
        <p:spPr>
          <a:xfrm>
            <a:off x="323528" y="1628774"/>
            <a:ext cx="5040560" cy="93613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0" vert="horz" wrap="square" lIns="252550" tIns="252550" rIns="252550" bIns="252550" numCol="1" spcCol="1270" anchor="ctr" anchorCtr="0">
            <a:noAutofit/>
          </a:bodyPr>
          <a:lstStyle/>
          <a:p>
            <a:pPr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Die sonderpädagogischen Bildungs- und Beratungszentren</a:t>
            </a:r>
            <a:endParaRPr lang="de-DE" sz="2200" b="1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14955" b="274"/>
          <a:stretch/>
        </p:blipFill>
        <p:spPr bwMode="auto">
          <a:xfrm>
            <a:off x="5609704" y="1484784"/>
            <a:ext cx="3240000" cy="21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Legende mit Pfeil nach unten 11">
            <a:hlinkClick r:id="rId4" action="ppaction://hlinksldjump"/>
          </p:cNvPr>
          <p:cNvSpPr/>
          <p:nvPr/>
        </p:nvSpPr>
        <p:spPr>
          <a:xfrm>
            <a:off x="8238058" y="5532090"/>
            <a:ext cx="432048" cy="288032"/>
          </a:xfrm>
          <a:prstGeom prst="downArrowCallout">
            <a:avLst/>
          </a:prstGeom>
          <a:solidFill>
            <a:srgbClr val="BEEE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Link</a:t>
            </a:r>
            <a:endParaRPr lang="de-DE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474663" y="1484784"/>
            <a:ext cx="8374062" cy="45719"/>
          </a:xfrm>
          <a:prstGeom prst="rect">
            <a:avLst/>
          </a:prstGeom>
          <a:solidFill>
            <a:srgbClr val="BEEEF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extfeld 1"/>
          <p:cNvSpPr txBox="1"/>
          <p:nvPr/>
        </p:nvSpPr>
        <p:spPr>
          <a:xfrm>
            <a:off x="395536" y="4293096"/>
            <a:ext cx="828092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Bildungswegekonferenzverfahren: Abstimmung mit allen Beteiligten.</a:t>
            </a:r>
          </a:p>
          <a:p>
            <a:endParaRPr lang="de-DE" sz="16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Beim Wechsel von der Primar- in die Sekundarstufe ist ein </a:t>
            </a:r>
            <a:b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</a:b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erneutes Bildungswegekonferenzverfahren erforderlich.</a:t>
            </a:r>
          </a:p>
          <a:p>
            <a:endParaRPr lang="de-DE" dirty="0"/>
          </a:p>
        </p:txBody>
      </p:sp>
      <p:sp>
        <p:nvSpPr>
          <p:cNvPr id="14" name="Titel 3"/>
          <p:cNvSpPr txBox="1">
            <a:spLocks/>
          </p:cNvSpPr>
          <p:nvPr/>
        </p:nvSpPr>
        <p:spPr>
          <a:xfrm>
            <a:off x="457199" y="562000"/>
            <a:ext cx="8385175" cy="850776"/>
          </a:xfrm>
          <a:prstGeom prst="rect">
            <a:avLst/>
          </a:prstGeom>
        </p:spPr>
        <p:txBody>
          <a:bodyPr vert="horz" anchor="ctr">
            <a:noAutofit/>
          </a:bodyPr>
          <a:lstStyle>
            <a:defPPr>
              <a:defRPr lang="de-DE"/>
            </a:defPPr>
            <a:lvl1pPr>
              <a:spcBef>
                <a:spcPct val="0"/>
              </a:spcBef>
              <a:buNone/>
              <a:defRPr kumimoji="0" sz="360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ea typeface="+mj-ea"/>
                <a:cs typeface="+mj-cs"/>
              </a:defRPr>
            </a:lvl1pPr>
          </a:lstStyle>
          <a:p>
            <a:r>
              <a:rPr lang="de-DE" sz="3200" dirty="0" smtClean="0"/>
              <a:t>Sonderpädagogische Beratung, </a:t>
            </a:r>
          </a:p>
          <a:p>
            <a:r>
              <a:rPr lang="de-DE" sz="3200" dirty="0" smtClean="0"/>
              <a:t>				Unterstützung und Bildung</a:t>
            </a: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1500896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www.km-bw.de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dirty="0" smtClean="0"/>
              <a:t>Folie 4</a:t>
            </a:r>
            <a:endParaRPr lang="de-DE" dirty="0"/>
          </a:p>
        </p:txBody>
      </p:sp>
      <p:sp>
        <p:nvSpPr>
          <p:cNvPr id="8" name="Titel 3"/>
          <p:cNvSpPr txBox="1">
            <a:spLocks/>
          </p:cNvSpPr>
          <p:nvPr/>
        </p:nvSpPr>
        <p:spPr>
          <a:xfrm>
            <a:off x="457200" y="562000"/>
            <a:ext cx="8229600" cy="70676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ea typeface="+mj-ea"/>
                <a:cs typeface="+mj-cs"/>
              </a:defRPr>
            </a:lvl1pPr>
          </a:lstStyle>
          <a:p>
            <a:r>
              <a:rPr lang="de-DE" sz="3200" dirty="0" smtClean="0"/>
              <a:t>Bausteine des Übergangsverfahrens </a:t>
            </a:r>
            <a:endParaRPr lang="de-DE" sz="3200" dirty="0"/>
          </a:p>
        </p:txBody>
      </p:sp>
      <p:sp>
        <p:nvSpPr>
          <p:cNvPr id="4" name="Rechteck 3"/>
          <p:cNvSpPr/>
          <p:nvPr/>
        </p:nvSpPr>
        <p:spPr>
          <a:xfrm>
            <a:off x="4417640" y="2420888"/>
            <a:ext cx="4330824" cy="24482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de-DE" sz="1600" b="1" dirty="0" smtClean="0">
                <a:solidFill>
                  <a:srgbClr val="1EAEBD"/>
                </a:solidFill>
                <a:latin typeface="Arial"/>
                <a:cs typeface="Arial"/>
              </a:rPr>
              <a:t>gesamtpädagogische Langzeitbetrachtung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de-DE" sz="1600" dirty="0" smtClean="0">
                <a:solidFill>
                  <a:srgbClr val="1EAEBD"/>
                </a:solidFill>
                <a:latin typeface="Arial"/>
                <a:cs typeface="Arial"/>
              </a:rPr>
              <a:t>Standarderreichung </a:t>
            </a:r>
            <a:r>
              <a:rPr lang="de-DE" sz="1600" dirty="0">
                <a:solidFill>
                  <a:srgbClr val="1EAEBD"/>
                </a:solidFill>
                <a:latin typeface="Arial"/>
                <a:cs typeface="Arial"/>
              </a:rPr>
              <a:t>in den einzelnen </a:t>
            </a:r>
            <a:r>
              <a:rPr lang="de-DE" sz="1600" dirty="0" smtClean="0">
                <a:solidFill>
                  <a:srgbClr val="1EAEBD"/>
                </a:solidFill>
                <a:latin typeface="Arial"/>
                <a:cs typeface="Arial"/>
              </a:rPr>
              <a:t>Fächern (vgl. Halbjahresinformation Kl. 4)</a:t>
            </a:r>
            <a:endParaRPr lang="de-DE" sz="1600" dirty="0">
              <a:solidFill>
                <a:srgbClr val="1EAEBD"/>
              </a:solidFill>
              <a:latin typeface="Arial"/>
              <a:cs typeface="Arial"/>
            </a:endParaRP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de-DE" sz="1600" dirty="0">
                <a:solidFill>
                  <a:srgbClr val="1EAEBD"/>
                </a:solidFill>
                <a:latin typeface="Arial"/>
                <a:cs typeface="Arial"/>
              </a:rPr>
              <a:t>Leistungsentwicklung in Klasse 3 und 4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de-DE" sz="1600" dirty="0" smtClean="0">
                <a:solidFill>
                  <a:srgbClr val="1EAEBD"/>
                </a:solidFill>
                <a:latin typeface="Arial"/>
                <a:cs typeface="Arial"/>
              </a:rPr>
              <a:t>Lern-, Arbeits- </a:t>
            </a:r>
            <a:r>
              <a:rPr lang="de-DE" sz="1600" dirty="0">
                <a:solidFill>
                  <a:srgbClr val="1EAEBD"/>
                </a:solidFill>
                <a:latin typeface="Arial"/>
                <a:cs typeface="Arial"/>
              </a:rPr>
              <a:t>und Sozialverhalten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de-DE" sz="1600" dirty="0" smtClean="0">
                <a:solidFill>
                  <a:srgbClr val="1EAEBD"/>
                </a:solidFill>
                <a:latin typeface="Arial"/>
                <a:cs typeface="Arial"/>
              </a:rPr>
              <a:t>Entwicklungspotenziale </a:t>
            </a:r>
            <a:r>
              <a:rPr lang="de-DE" sz="1600" dirty="0">
                <a:solidFill>
                  <a:srgbClr val="1EAEBD"/>
                </a:solidFill>
                <a:latin typeface="Arial"/>
                <a:cs typeface="Arial"/>
              </a:rPr>
              <a:t>des Kindes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de-DE" sz="1600" dirty="0" smtClean="0">
                <a:solidFill>
                  <a:srgbClr val="1EAEBD"/>
                </a:solidFill>
                <a:latin typeface="Arial"/>
                <a:cs typeface="Arial"/>
              </a:rPr>
              <a:t>besondere </a:t>
            </a:r>
            <a:r>
              <a:rPr lang="de-DE" sz="1600" dirty="0">
                <a:solidFill>
                  <a:srgbClr val="1EAEBD"/>
                </a:solidFill>
                <a:latin typeface="Arial"/>
                <a:cs typeface="Arial"/>
              </a:rPr>
              <a:t>Förderprozesse (z.B. LRS, Rechenschwäche</a:t>
            </a:r>
            <a:r>
              <a:rPr lang="de-DE" sz="1600" dirty="0" smtClean="0">
                <a:solidFill>
                  <a:srgbClr val="1EAEBD"/>
                </a:solidFill>
                <a:latin typeface="Arial"/>
                <a:cs typeface="Arial"/>
              </a:rPr>
              <a:t>)</a:t>
            </a:r>
            <a:endParaRPr lang="de-DE" sz="1600" dirty="0">
              <a:solidFill>
                <a:srgbClr val="1EAEBD"/>
              </a:solidFill>
              <a:latin typeface="Arial"/>
              <a:cs typeface="Arial"/>
            </a:endParaRPr>
          </a:p>
        </p:txBody>
      </p:sp>
      <p:sp>
        <p:nvSpPr>
          <p:cNvPr id="9" name="Flussdiagramm: Prozess 8"/>
          <p:cNvSpPr/>
          <p:nvPr/>
        </p:nvSpPr>
        <p:spPr>
          <a:xfrm>
            <a:off x="630932" y="5013257"/>
            <a:ext cx="8003232" cy="503975"/>
          </a:xfrm>
          <a:prstGeom prst="flowChartProcess">
            <a:avLst/>
          </a:prstGeom>
          <a:noFill/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de-DE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z</a:t>
            </a:r>
            <a:r>
              <a:rPr lang="de-DE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usätzliche </a:t>
            </a:r>
            <a:r>
              <a:rPr lang="de-DE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Beratung auf Wunsch der Eltern in </a:t>
            </a:r>
            <a:r>
              <a:rPr lang="de-DE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Klasse </a:t>
            </a:r>
            <a:r>
              <a:rPr lang="de-DE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4</a:t>
            </a:r>
          </a:p>
        </p:txBody>
      </p:sp>
      <p:sp>
        <p:nvSpPr>
          <p:cNvPr id="11" name="Flussdiagramm: Prozess 10"/>
          <p:cNvSpPr/>
          <p:nvPr/>
        </p:nvSpPr>
        <p:spPr>
          <a:xfrm>
            <a:off x="608072" y="1628776"/>
            <a:ext cx="8003232" cy="720000"/>
          </a:xfrm>
          <a:prstGeom prst="flowChartProcess">
            <a:avLst/>
          </a:prstGeom>
          <a:noFill/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de-DE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Beratung und Information für Eltern ab dem Grundschulbeginn</a:t>
            </a:r>
            <a:endParaRPr lang="de-DE" sz="22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569268" y="2636912"/>
            <a:ext cx="3178696" cy="20882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de-DE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Grundschulempfehlung</a:t>
            </a:r>
            <a:endParaRPr lang="de-DE" sz="22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2" name="Richtungspfeil 11"/>
          <p:cNvSpPr/>
          <p:nvPr/>
        </p:nvSpPr>
        <p:spPr>
          <a:xfrm>
            <a:off x="4067944" y="2852936"/>
            <a:ext cx="216024" cy="1728192"/>
          </a:xfrm>
          <a:prstGeom prst="homePlate">
            <a:avLst>
              <a:gd name="adj" fmla="val 99383"/>
            </a:avLst>
          </a:prstGeom>
          <a:solidFill>
            <a:srgbClr val="1E90BC">
              <a:alpha val="7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Rechteck 1"/>
          <p:cNvSpPr/>
          <p:nvPr/>
        </p:nvSpPr>
        <p:spPr>
          <a:xfrm>
            <a:off x="3995936" y="2852936"/>
            <a:ext cx="36008" cy="1728192"/>
          </a:xfrm>
          <a:prstGeom prst="rect">
            <a:avLst/>
          </a:prstGeom>
          <a:solidFill>
            <a:srgbClr val="1E90B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3" name="Richtungspfeil 12"/>
          <p:cNvSpPr/>
          <p:nvPr/>
        </p:nvSpPr>
        <p:spPr>
          <a:xfrm>
            <a:off x="486916" y="1813074"/>
            <a:ext cx="110936" cy="380353"/>
          </a:xfrm>
          <a:prstGeom prst="homePlate">
            <a:avLst>
              <a:gd name="adj" fmla="val 99383"/>
            </a:avLst>
          </a:prstGeom>
          <a:solidFill>
            <a:srgbClr val="1E90BC">
              <a:alpha val="6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4" name="Richtungspfeil 13"/>
          <p:cNvSpPr/>
          <p:nvPr/>
        </p:nvSpPr>
        <p:spPr>
          <a:xfrm>
            <a:off x="490910" y="3501008"/>
            <a:ext cx="110936" cy="380353"/>
          </a:xfrm>
          <a:prstGeom prst="homePlate">
            <a:avLst>
              <a:gd name="adj" fmla="val 99383"/>
            </a:avLst>
          </a:prstGeom>
          <a:solidFill>
            <a:srgbClr val="1E90BC">
              <a:alpha val="6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5" name="Richtungspfeil 14"/>
          <p:cNvSpPr/>
          <p:nvPr/>
        </p:nvSpPr>
        <p:spPr>
          <a:xfrm>
            <a:off x="486916" y="5085184"/>
            <a:ext cx="110936" cy="380353"/>
          </a:xfrm>
          <a:prstGeom prst="homePlate">
            <a:avLst>
              <a:gd name="adj" fmla="val 99383"/>
            </a:avLst>
          </a:prstGeom>
          <a:solidFill>
            <a:srgbClr val="1E90BC">
              <a:alpha val="6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6" name="Rechteck 15"/>
          <p:cNvSpPr/>
          <p:nvPr/>
        </p:nvSpPr>
        <p:spPr>
          <a:xfrm>
            <a:off x="482401" y="1484784"/>
            <a:ext cx="8372673" cy="45719"/>
          </a:xfrm>
          <a:prstGeom prst="rect">
            <a:avLst/>
          </a:prstGeom>
          <a:solidFill>
            <a:srgbClr val="1E90B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14112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www.km-bw.de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dirty="0" smtClean="0"/>
              <a:t>Folie 5</a:t>
            </a:r>
            <a:endParaRPr lang="de-DE" dirty="0"/>
          </a:p>
        </p:txBody>
      </p:sp>
      <p:sp>
        <p:nvSpPr>
          <p:cNvPr id="8" name="Titel 3"/>
          <p:cNvSpPr txBox="1">
            <a:spLocks/>
          </p:cNvSpPr>
          <p:nvPr/>
        </p:nvSpPr>
        <p:spPr>
          <a:xfrm>
            <a:off x="457200" y="562000"/>
            <a:ext cx="8229600" cy="70676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ea typeface="+mj-ea"/>
                <a:cs typeface="+mj-cs"/>
              </a:defRPr>
            </a:lvl1pPr>
          </a:lstStyle>
          <a:p>
            <a:pPr marL="0" lvl="1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de-DE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</a:rPr>
              <a:t>Überlegungen zur Schulwahl </a:t>
            </a:r>
          </a:p>
        </p:txBody>
      </p:sp>
      <p:sp>
        <p:nvSpPr>
          <p:cNvPr id="2" name="Abgerundetes Rechteck 1"/>
          <p:cNvSpPr/>
          <p:nvPr/>
        </p:nvSpPr>
        <p:spPr>
          <a:xfrm>
            <a:off x="608002" y="2469656"/>
            <a:ext cx="3158828" cy="72008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200" kern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Konzentrationsfähigkeit</a:t>
            </a:r>
            <a:endParaRPr lang="de-DE" sz="2200" kern="10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7" name="Abgerundetes Rechteck 6"/>
          <p:cNvSpPr/>
          <p:nvPr/>
        </p:nvSpPr>
        <p:spPr>
          <a:xfrm>
            <a:off x="606422" y="1651660"/>
            <a:ext cx="2314600" cy="72000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Begabungsprofil</a:t>
            </a:r>
            <a:endParaRPr lang="de-DE" sz="22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9" name="Abgerundetes Rechteck 8"/>
          <p:cNvSpPr/>
          <p:nvPr/>
        </p:nvSpPr>
        <p:spPr>
          <a:xfrm>
            <a:off x="606098" y="4179560"/>
            <a:ext cx="2304436" cy="72000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Resilienz</a:t>
            </a:r>
            <a:endParaRPr lang="de-DE" sz="22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1" name="Abgerundetes Rechteck 10"/>
          <p:cNvSpPr/>
          <p:nvPr/>
        </p:nvSpPr>
        <p:spPr>
          <a:xfrm>
            <a:off x="606683" y="3323084"/>
            <a:ext cx="2329959" cy="72000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Lernmotivation</a:t>
            </a:r>
            <a:endParaRPr lang="de-DE" sz="22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2" name="Abgerundetes Rechteck 11"/>
          <p:cNvSpPr/>
          <p:nvPr/>
        </p:nvSpPr>
        <p:spPr>
          <a:xfrm>
            <a:off x="3863974" y="2483132"/>
            <a:ext cx="4975861" cy="720080"/>
          </a:xfrm>
          <a:prstGeom prst="roundRect">
            <a:avLst>
              <a:gd name="adj" fmla="val 0"/>
            </a:avLst>
          </a:prstGeom>
          <a:solidFill>
            <a:srgbClr val="FFFDE9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Wie konzentrationsfähig ist mein Kind?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Kann sich mein Kind in eine Sache vertiefen</a:t>
            </a:r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?</a:t>
            </a:r>
            <a:endParaRPr lang="de-DE" sz="16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3" name="Abgerundetes Rechteck 12"/>
          <p:cNvSpPr/>
          <p:nvPr/>
        </p:nvSpPr>
        <p:spPr>
          <a:xfrm>
            <a:off x="3863974" y="3330020"/>
            <a:ext cx="4975861" cy="720000"/>
          </a:xfrm>
          <a:prstGeom prst="roundRect">
            <a:avLst>
              <a:gd name="adj" fmla="val 0"/>
            </a:avLst>
          </a:prstGeom>
          <a:solidFill>
            <a:srgbClr val="FFFDE9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Welchen Anspruch hat mein Kind an sich selbst?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In welchem Maß ist es </a:t>
            </a:r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zu 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einem </a:t>
            </a:r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Bedürfnisaufschub 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fähig?</a:t>
            </a:r>
          </a:p>
        </p:txBody>
      </p:sp>
      <p:sp>
        <p:nvSpPr>
          <p:cNvPr id="14" name="Abgerundetes Rechteck 13"/>
          <p:cNvSpPr/>
          <p:nvPr/>
        </p:nvSpPr>
        <p:spPr>
          <a:xfrm>
            <a:off x="3863975" y="1668158"/>
            <a:ext cx="4975860" cy="720025"/>
          </a:xfrm>
          <a:prstGeom prst="roundRect">
            <a:avLst>
              <a:gd name="adj" fmla="val 0"/>
            </a:avLst>
          </a:prstGeom>
          <a:solidFill>
            <a:srgbClr val="FFFDE9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Welche Stärken/Schwächen 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hat mein Kind 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Welche </a:t>
            </a:r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Interessen/Talente/Begabungen hat mein Kind?</a:t>
            </a:r>
          </a:p>
        </p:txBody>
      </p:sp>
      <p:sp>
        <p:nvSpPr>
          <p:cNvPr id="15" name="Abgerundetes Rechteck 14"/>
          <p:cNvSpPr/>
          <p:nvPr/>
        </p:nvSpPr>
        <p:spPr>
          <a:xfrm>
            <a:off x="3863975" y="4194116"/>
            <a:ext cx="4984750" cy="720000"/>
          </a:xfrm>
          <a:prstGeom prst="roundRect">
            <a:avLst>
              <a:gd name="adj" fmla="val 0"/>
            </a:avLst>
          </a:prstGeom>
          <a:solidFill>
            <a:srgbClr val="FFFDE9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endParaRPr lang="de-DE" sz="16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Wie 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belastbar ist mein Kind?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Wie geht mein Kind mit </a:t>
            </a:r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Misserfolgen um?</a:t>
            </a:r>
            <a:endParaRPr lang="de-DE" sz="16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16" name="Abgerundetes Rechteck 15"/>
          <p:cNvSpPr/>
          <p:nvPr/>
        </p:nvSpPr>
        <p:spPr>
          <a:xfrm>
            <a:off x="606098" y="5074136"/>
            <a:ext cx="3024336" cy="72000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Soziale Kompetenz</a:t>
            </a:r>
            <a:endParaRPr lang="de-DE" sz="22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7" name="Abgerundetes Rechteck 16"/>
          <p:cNvSpPr/>
          <p:nvPr/>
        </p:nvSpPr>
        <p:spPr>
          <a:xfrm>
            <a:off x="3863974" y="5077644"/>
            <a:ext cx="4975861" cy="720000"/>
          </a:xfrm>
          <a:prstGeom prst="roundRect">
            <a:avLst>
              <a:gd name="adj" fmla="val 0"/>
            </a:avLst>
          </a:prstGeom>
          <a:solidFill>
            <a:srgbClr val="FFFDE9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/>
              <a:buChar char="•"/>
            </a:pPr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Wie selbstständig ist mein Kind?</a:t>
            </a:r>
          </a:p>
          <a:p>
            <a:pPr marL="285750" indent="-285750">
              <a:buFont typeface="Arial"/>
              <a:buChar char="•"/>
            </a:pPr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Wie kooperativ ist mein Kind?</a:t>
            </a:r>
            <a:endParaRPr lang="de-DE" sz="16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6" name="Richtungspfeil 25"/>
          <p:cNvSpPr/>
          <p:nvPr/>
        </p:nvSpPr>
        <p:spPr>
          <a:xfrm>
            <a:off x="487772" y="1825774"/>
            <a:ext cx="110936" cy="380353"/>
          </a:xfrm>
          <a:prstGeom prst="homePlate">
            <a:avLst>
              <a:gd name="adj" fmla="val 99383"/>
            </a:avLst>
          </a:prstGeom>
          <a:solidFill>
            <a:srgbClr val="1E90BC">
              <a:alpha val="6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7" name="Richtungspfeil 26"/>
          <p:cNvSpPr/>
          <p:nvPr/>
        </p:nvSpPr>
        <p:spPr>
          <a:xfrm>
            <a:off x="487772" y="2636912"/>
            <a:ext cx="110936" cy="380353"/>
          </a:xfrm>
          <a:prstGeom prst="homePlate">
            <a:avLst>
              <a:gd name="adj" fmla="val 99383"/>
            </a:avLst>
          </a:prstGeom>
          <a:solidFill>
            <a:srgbClr val="1E90BC">
              <a:alpha val="6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8" name="Richtungspfeil 27"/>
          <p:cNvSpPr/>
          <p:nvPr/>
        </p:nvSpPr>
        <p:spPr>
          <a:xfrm>
            <a:off x="485868" y="3501008"/>
            <a:ext cx="110936" cy="380353"/>
          </a:xfrm>
          <a:prstGeom prst="homePlate">
            <a:avLst>
              <a:gd name="adj" fmla="val 99383"/>
            </a:avLst>
          </a:prstGeom>
          <a:solidFill>
            <a:srgbClr val="1E90BC">
              <a:alpha val="6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9" name="Richtungspfeil 28"/>
          <p:cNvSpPr/>
          <p:nvPr/>
        </p:nvSpPr>
        <p:spPr>
          <a:xfrm>
            <a:off x="485868" y="4365104"/>
            <a:ext cx="110936" cy="380353"/>
          </a:xfrm>
          <a:prstGeom prst="homePlate">
            <a:avLst>
              <a:gd name="adj" fmla="val 99383"/>
            </a:avLst>
          </a:prstGeom>
          <a:solidFill>
            <a:srgbClr val="1E90BC">
              <a:alpha val="6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0" name="Richtungspfeil 29"/>
          <p:cNvSpPr/>
          <p:nvPr/>
        </p:nvSpPr>
        <p:spPr>
          <a:xfrm>
            <a:off x="485868" y="5229200"/>
            <a:ext cx="110936" cy="380353"/>
          </a:xfrm>
          <a:prstGeom prst="homePlate">
            <a:avLst>
              <a:gd name="adj" fmla="val 99383"/>
            </a:avLst>
          </a:prstGeom>
          <a:solidFill>
            <a:srgbClr val="1E90BC">
              <a:alpha val="6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1" name="Rechteck 30"/>
          <p:cNvSpPr/>
          <p:nvPr/>
        </p:nvSpPr>
        <p:spPr>
          <a:xfrm>
            <a:off x="468313" y="1484784"/>
            <a:ext cx="8386762" cy="45719"/>
          </a:xfrm>
          <a:prstGeom prst="rect">
            <a:avLst/>
          </a:prstGeom>
          <a:solidFill>
            <a:srgbClr val="1E90B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33682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www.km-bw.de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dirty="0" smtClean="0"/>
              <a:t>Folie 6</a:t>
            </a:r>
            <a:endParaRPr lang="de-DE" dirty="0"/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>
          <a:xfrm>
            <a:off x="267266" y="1636420"/>
            <a:ext cx="8496944" cy="4169068"/>
          </a:xfrm>
          <a:custGeom>
            <a:avLst/>
            <a:gdLst>
              <a:gd name="connsiteX0" fmla="*/ 0 w 8229600"/>
              <a:gd name="connsiteY0" fmla="*/ 0 h 1729350"/>
              <a:gd name="connsiteX1" fmla="*/ 8229600 w 8229600"/>
              <a:gd name="connsiteY1" fmla="*/ 0 h 1729350"/>
              <a:gd name="connsiteX2" fmla="*/ 8229600 w 8229600"/>
              <a:gd name="connsiteY2" fmla="*/ 1729350 h 1729350"/>
              <a:gd name="connsiteX3" fmla="*/ 0 w 8229600"/>
              <a:gd name="connsiteY3" fmla="*/ 1729350 h 1729350"/>
              <a:gd name="connsiteX4" fmla="*/ 0 w 8229600"/>
              <a:gd name="connsiteY4" fmla="*/ 0 h 172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29600" h="1729350">
                <a:moveTo>
                  <a:pt x="0" y="0"/>
                </a:moveTo>
                <a:lnTo>
                  <a:pt x="8229600" y="0"/>
                </a:lnTo>
                <a:lnTo>
                  <a:pt x="8229600" y="1729350"/>
                </a:lnTo>
                <a:lnTo>
                  <a:pt x="0" y="172935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32000" tIns="187452" rIns="638708" bIns="113792" numCol="1" spcCol="1270" anchor="t" anchorCtr="0">
            <a:noAutofit/>
          </a:bodyPr>
          <a:lstStyle/>
          <a:p>
            <a:pPr marL="0" lvl="1" indent="0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None/>
            </a:pPr>
            <a:r>
              <a:rPr lang="de-DE" sz="22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Allgemein bildende </a:t>
            </a:r>
            <a:r>
              <a:rPr lang="de-DE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Sc</a:t>
            </a:r>
            <a:r>
              <a:rPr lang="de-DE" sz="22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hulen</a:t>
            </a:r>
          </a:p>
          <a:p>
            <a:pPr marL="550926" lvl="2" indent="-285750" defTabSz="711200">
              <a:spcBef>
                <a:spcPct val="0"/>
              </a:spcBef>
              <a:spcAft>
                <a:spcPct val="15000"/>
              </a:spcAft>
              <a:buClr>
                <a:srgbClr val="1EAEBD"/>
              </a:buClr>
              <a:buFont typeface="Arial"/>
              <a:buChar char="•"/>
            </a:pPr>
            <a:r>
              <a:rPr lang="de-DE" sz="1600" dirty="0" smtClean="0">
                <a:solidFill>
                  <a:srgbClr val="1EAEBD"/>
                </a:solidFill>
                <a:latin typeface="Arial"/>
                <a:cs typeface="Arial"/>
              </a:rPr>
              <a:t>Hauptschule/Werkrealschule</a:t>
            </a:r>
          </a:p>
          <a:p>
            <a:pPr marL="550926" lvl="2" indent="-285750" defTabSz="711200">
              <a:spcBef>
                <a:spcPct val="0"/>
              </a:spcBef>
              <a:spcAft>
                <a:spcPct val="15000"/>
              </a:spcAft>
              <a:buClr>
                <a:srgbClr val="1EAEBD"/>
              </a:buClr>
              <a:buFont typeface="Arial"/>
              <a:buChar char="•"/>
            </a:pPr>
            <a:r>
              <a:rPr lang="de-DE" sz="1600" dirty="0" smtClean="0">
                <a:solidFill>
                  <a:srgbClr val="1EAEBD"/>
                </a:solidFill>
                <a:latin typeface="Arial"/>
                <a:cs typeface="Arial"/>
              </a:rPr>
              <a:t>Realschule 	</a:t>
            </a:r>
          </a:p>
          <a:p>
            <a:pPr marL="550926" lvl="2" indent="-285750" defTabSz="711200">
              <a:spcBef>
                <a:spcPct val="0"/>
              </a:spcBef>
              <a:spcAft>
                <a:spcPct val="15000"/>
              </a:spcAft>
              <a:buClr>
                <a:srgbClr val="1EAEBD"/>
              </a:buClr>
              <a:buFont typeface="Arial"/>
              <a:buChar char="•"/>
            </a:pPr>
            <a:r>
              <a:rPr lang="de-DE" sz="1600" dirty="0" smtClean="0">
                <a:solidFill>
                  <a:srgbClr val="1EAEBD"/>
                </a:solidFill>
                <a:latin typeface="Arial"/>
                <a:cs typeface="Arial"/>
              </a:rPr>
              <a:t>Gymnasium </a:t>
            </a:r>
          </a:p>
          <a:p>
            <a:pPr marL="550926" lvl="2" indent="-285750" defTabSz="711200">
              <a:spcBef>
                <a:spcPct val="0"/>
              </a:spcBef>
              <a:spcAft>
                <a:spcPct val="15000"/>
              </a:spcAft>
              <a:buClr>
                <a:srgbClr val="1EAEBD"/>
              </a:buClr>
              <a:buFont typeface="Arial"/>
              <a:buChar char="•"/>
            </a:pPr>
            <a:r>
              <a:rPr lang="de-DE" sz="1600" dirty="0" smtClean="0">
                <a:solidFill>
                  <a:srgbClr val="1EAEBD"/>
                </a:solidFill>
                <a:latin typeface="Arial"/>
                <a:cs typeface="Arial"/>
              </a:rPr>
              <a:t>Gemeinschaftsschule</a:t>
            </a:r>
          </a:p>
          <a:p>
            <a:pPr marL="550926" lvl="2" indent="-285750" defTabSz="711200">
              <a:spcBef>
                <a:spcPct val="0"/>
              </a:spcBef>
              <a:spcAft>
                <a:spcPct val="15000"/>
              </a:spcAft>
              <a:buClr>
                <a:srgbClr val="1EAEBD"/>
              </a:buClr>
              <a:buFont typeface="Arial"/>
              <a:buChar char="•"/>
            </a:pPr>
            <a:r>
              <a:rPr lang="de-DE" sz="1600" dirty="0" smtClean="0">
                <a:solidFill>
                  <a:srgbClr val="1EAEBD"/>
                </a:solidFill>
                <a:latin typeface="Arial"/>
                <a:cs typeface="Arial"/>
              </a:rPr>
              <a:t>Schulartübergreifendes </a:t>
            </a:r>
          </a:p>
          <a:p>
            <a:pPr marL="0" lvl="1" indent="0" defTabSz="711200">
              <a:lnSpc>
                <a:spcPct val="50000"/>
              </a:lnSpc>
              <a:spcBef>
                <a:spcPct val="0"/>
              </a:spcBef>
              <a:spcAft>
                <a:spcPct val="15000"/>
              </a:spcAft>
              <a:buNone/>
            </a:pPr>
            <a:endParaRPr lang="de-DE" dirty="0" smtClean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  <a:p>
            <a:pPr marL="0" lvl="1" indent="0" defTabSz="711200">
              <a:lnSpc>
                <a:spcPct val="50000"/>
              </a:lnSpc>
              <a:spcBef>
                <a:spcPct val="0"/>
              </a:spcBef>
              <a:spcAft>
                <a:spcPct val="15000"/>
              </a:spcAft>
              <a:buNone/>
            </a:pPr>
            <a:endParaRPr lang="de-DE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  <a:p>
            <a:pPr marL="0" lvl="1" indent="0" defTabSz="711200">
              <a:lnSpc>
                <a:spcPct val="50000"/>
              </a:lnSpc>
              <a:spcBef>
                <a:spcPct val="0"/>
              </a:spcBef>
              <a:spcAft>
                <a:spcPct val="15000"/>
              </a:spcAft>
              <a:buNone/>
            </a:pPr>
            <a:r>
              <a:rPr lang="de-DE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Berufliche Schulen</a:t>
            </a:r>
          </a:p>
          <a:p>
            <a:pPr marL="0" lvl="1" indent="0" defTabSz="711200">
              <a:lnSpc>
                <a:spcPct val="50000"/>
              </a:lnSpc>
              <a:spcBef>
                <a:spcPct val="0"/>
              </a:spcBef>
              <a:spcAft>
                <a:spcPct val="15000"/>
              </a:spcAft>
              <a:buNone/>
            </a:pPr>
            <a:r>
              <a:rPr lang="de-D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</a:t>
            </a:r>
          </a:p>
          <a:p>
            <a:pPr marL="0" lvl="1" indent="0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None/>
            </a:pPr>
            <a:r>
              <a:rPr lang="de-DE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Bildungswege </a:t>
            </a:r>
          </a:p>
          <a:p>
            <a:pPr marL="0" lvl="1" indent="0" defTabSz="711200">
              <a:lnSpc>
                <a:spcPct val="50000"/>
              </a:lnSpc>
              <a:spcBef>
                <a:spcPct val="0"/>
              </a:spcBef>
              <a:spcAft>
                <a:spcPct val="15000"/>
              </a:spcAft>
              <a:buNone/>
            </a:pPr>
            <a:endParaRPr lang="de-DE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Garamond"/>
            </a:endParaRPr>
          </a:p>
          <a:p>
            <a:pPr marL="0" lvl="1" indent="0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None/>
            </a:pPr>
            <a:r>
              <a:rPr lang="de-DE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Sonderpädagogische Bildungs- und Beratungszentren (SBBZ) und Inklusion 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27" b="9100"/>
          <a:stretch/>
        </p:blipFill>
        <p:spPr bwMode="auto">
          <a:xfrm>
            <a:off x="5620730" y="1340768"/>
            <a:ext cx="3240000" cy="21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ichtungspfeil 8"/>
          <p:cNvSpPr/>
          <p:nvPr/>
        </p:nvSpPr>
        <p:spPr>
          <a:xfrm>
            <a:off x="490910" y="1772816"/>
            <a:ext cx="110936" cy="380353"/>
          </a:xfrm>
          <a:prstGeom prst="homePlate">
            <a:avLst>
              <a:gd name="adj" fmla="val 99383"/>
            </a:avLst>
          </a:prstGeom>
          <a:solidFill>
            <a:srgbClr val="1EAEBD">
              <a:alpha val="6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0" name="Richtungspfeil 9"/>
          <p:cNvSpPr/>
          <p:nvPr/>
        </p:nvSpPr>
        <p:spPr>
          <a:xfrm>
            <a:off x="490910" y="3789040"/>
            <a:ext cx="110936" cy="380353"/>
          </a:xfrm>
          <a:prstGeom prst="homePlate">
            <a:avLst>
              <a:gd name="adj" fmla="val 99383"/>
            </a:avLst>
          </a:prstGeom>
          <a:solidFill>
            <a:srgbClr val="1EAEBD">
              <a:alpha val="6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1" name="Richtungspfeil 10"/>
          <p:cNvSpPr/>
          <p:nvPr/>
        </p:nvSpPr>
        <p:spPr>
          <a:xfrm>
            <a:off x="490910" y="4361676"/>
            <a:ext cx="110936" cy="380353"/>
          </a:xfrm>
          <a:prstGeom prst="homePlate">
            <a:avLst>
              <a:gd name="adj" fmla="val 99383"/>
            </a:avLst>
          </a:prstGeom>
          <a:solidFill>
            <a:srgbClr val="1EAEBD">
              <a:alpha val="6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2" name="Richtungspfeil 11"/>
          <p:cNvSpPr/>
          <p:nvPr/>
        </p:nvSpPr>
        <p:spPr>
          <a:xfrm>
            <a:off x="490910" y="4945360"/>
            <a:ext cx="110936" cy="380353"/>
          </a:xfrm>
          <a:prstGeom prst="homePlate">
            <a:avLst>
              <a:gd name="adj" fmla="val 99383"/>
            </a:avLst>
          </a:prstGeom>
          <a:solidFill>
            <a:srgbClr val="1EAEBD">
              <a:alpha val="6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" name="Rechteck 7"/>
          <p:cNvSpPr/>
          <p:nvPr/>
        </p:nvSpPr>
        <p:spPr>
          <a:xfrm>
            <a:off x="467543" y="764704"/>
            <a:ext cx="8387531" cy="648120"/>
          </a:xfrm>
          <a:prstGeom prst="rect">
            <a:avLst/>
          </a:prstGeom>
          <a:solidFill>
            <a:srgbClr val="1EAEB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8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"/>
                <a:cs typeface="Arial"/>
              </a:rPr>
              <a:t> II. Die weiterführenden Schulen</a:t>
            </a:r>
            <a:endParaRPr lang="de-DE" sz="2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47083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www.km-bw.de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dirty="0" smtClean="0"/>
              <a:t>Folie 7 </a:t>
            </a:r>
            <a:endParaRPr lang="de-DE" dirty="0"/>
          </a:p>
        </p:txBody>
      </p:sp>
      <p:sp>
        <p:nvSpPr>
          <p:cNvPr id="9" name="Inhaltsplatzhalter 1"/>
          <p:cNvSpPr>
            <a:spLocks noGrp="1"/>
          </p:cNvSpPr>
          <p:nvPr>
            <p:ph idx="1"/>
          </p:nvPr>
        </p:nvSpPr>
        <p:spPr>
          <a:xfrm>
            <a:off x="484636" y="1615348"/>
            <a:ext cx="5760640" cy="3096344"/>
          </a:xfrm>
          <a:noFill/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rIns="540000" anchor="ctr">
            <a:noAutofit/>
          </a:bodyPr>
          <a:lstStyle/>
          <a:p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Vermittlung grundlegender 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und </a:t>
            </a:r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erweiterter </a:t>
            </a:r>
            <a:b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</a:br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allgemeiner 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Bildung</a:t>
            </a:r>
          </a:p>
          <a:p>
            <a:endParaRPr lang="de-DE" sz="16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  <a:p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Orientierung an 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lebensnahen Sachverhalten und </a:t>
            </a:r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Aufgabenstellungen</a:t>
            </a:r>
            <a:endParaRPr lang="de-DE" sz="16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  <a:p>
            <a:endParaRPr lang="de-DE" sz="16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  <a:p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besondere Förderung praktischer 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Begabungen, </a:t>
            </a:r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/>
            </a:r>
            <a:b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</a:br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Neigungen und 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Leistungen</a:t>
            </a:r>
          </a:p>
          <a:p>
            <a:endParaRPr lang="de-DE" sz="16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  <a:p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stark 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berufsbezogenes Profil und  </a:t>
            </a:r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intensive Berufswegeplanung ab Klasse 5</a:t>
            </a:r>
            <a:endParaRPr lang="de-DE" sz="16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7" name="Titel 3"/>
          <p:cNvSpPr txBox="1">
            <a:spLocks/>
          </p:cNvSpPr>
          <p:nvPr/>
        </p:nvSpPr>
        <p:spPr>
          <a:xfrm>
            <a:off x="457200" y="562000"/>
            <a:ext cx="8229600" cy="70676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ea typeface="+mj-ea"/>
                <a:cs typeface="+mj-cs"/>
              </a:defRPr>
            </a:lvl1pPr>
          </a:lstStyle>
          <a:p>
            <a:r>
              <a:rPr lang="de-DE" sz="3200" dirty="0" smtClean="0"/>
              <a:t>Die Haupt-/Werkrealschule</a:t>
            </a:r>
            <a:endParaRPr lang="de-DE" sz="3200" dirty="0"/>
          </a:p>
        </p:txBody>
      </p:sp>
      <p:pic>
        <p:nvPicPr>
          <p:cNvPr id="4" name="Bild 3" descr="Foto Folie 7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-233" b="-1245"/>
          <a:stretch/>
        </p:blipFill>
        <p:spPr>
          <a:xfrm>
            <a:off x="5617572" y="1484784"/>
            <a:ext cx="3240000" cy="2160000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467543" y="1484784"/>
            <a:ext cx="8387531" cy="45719"/>
          </a:xfrm>
          <a:prstGeom prst="rect">
            <a:avLst/>
          </a:prstGeom>
          <a:solidFill>
            <a:srgbClr val="1EAEB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1EAE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576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478087" y="4365104"/>
            <a:ext cx="8376988" cy="288032"/>
          </a:xfrm>
          <a:prstGeom prst="rect">
            <a:avLst/>
          </a:prstGeom>
          <a:solidFill>
            <a:srgbClr val="1EAEBD">
              <a:alpha val="1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3" name="Rechteck 12"/>
          <p:cNvSpPr/>
          <p:nvPr/>
        </p:nvSpPr>
        <p:spPr>
          <a:xfrm>
            <a:off x="478087" y="4725136"/>
            <a:ext cx="8376988" cy="288040"/>
          </a:xfrm>
          <a:prstGeom prst="rect">
            <a:avLst/>
          </a:prstGeom>
          <a:solidFill>
            <a:srgbClr val="1EAEBD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4" name="Rechteck 13"/>
          <p:cNvSpPr/>
          <p:nvPr/>
        </p:nvSpPr>
        <p:spPr>
          <a:xfrm>
            <a:off x="478087" y="5085176"/>
            <a:ext cx="8376988" cy="288040"/>
          </a:xfrm>
          <a:prstGeom prst="rect">
            <a:avLst/>
          </a:prstGeom>
          <a:solidFill>
            <a:srgbClr val="1EAEBD">
              <a:alpha val="1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www.km-bw.de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dirty="0" smtClean="0"/>
              <a:t>Folie 8</a:t>
            </a:r>
            <a:endParaRPr lang="de-DE" dirty="0"/>
          </a:p>
        </p:txBody>
      </p:sp>
      <p:sp>
        <p:nvSpPr>
          <p:cNvPr id="7" name="Inhaltsplatzhalter 1"/>
          <p:cNvSpPr>
            <a:spLocks noGrp="1"/>
          </p:cNvSpPr>
          <p:nvPr>
            <p:ph idx="1"/>
          </p:nvPr>
        </p:nvSpPr>
        <p:spPr>
          <a:xfrm>
            <a:off x="478086" y="1661718"/>
            <a:ext cx="4320480" cy="2448272"/>
          </a:xfrm>
          <a:noFill/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rIns="540000">
            <a:noAutofit/>
          </a:bodyPr>
          <a:lstStyle/>
          <a:p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intensive 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individuelle Förderung in allen Klassenstufen</a:t>
            </a:r>
          </a:p>
          <a:p>
            <a:endParaRPr lang="de-DE" sz="16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  <a:p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gezielte Förderangebote ab </a:t>
            </a:r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Klasse 5</a:t>
            </a:r>
            <a:endParaRPr lang="de-DE" sz="16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  <a:p>
            <a:endParaRPr lang="de-DE" sz="16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  <a:p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Einsatz </a:t>
            </a:r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Pädagogischer Assistentinnen und Assistenten</a:t>
            </a:r>
            <a:endParaRPr lang="de-DE" sz="16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  <a:p>
            <a:endParaRPr lang="de-DE" sz="1600" dirty="0">
              <a:solidFill>
                <a:schemeClr val="tx1"/>
              </a:solidFill>
            </a:endParaRPr>
          </a:p>
          <a:p>
            <a:endParaRPr lang="de-DE" sz="1600" dirty="0">
              <a:solidFill>
                <a:schemeClr val="tx1"/>
              </a:solidFill>
            </a:endParaRPr>
          </a:p>
          <a:p>
            <a:endParaRPr lang="de-DE" sz="1600" dirty="0">
              <a:solidFill>
                <a:schemeClr val="tx1"/>
              </a:solidFill>
            </a:endParaRPr>
          </a:p>
          <a:p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9" name="Titel 3"/>
          <p:cNvSpPr txBox="1">
            <a:spLocks/>
          </p:cNvSpPr>
          <p:nvPr/>
        </p:nvSpPr>
        <p:spPr>
          <a:xfrm>
            <a:off x="457200" y="562000"/>
            <a:ext cx="8229600" cy="70676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ea typeface="+mj-ea"/>
                <a:cs typeface="+mj-cs"/>
              </a:defRPr>
            </a:lvl1pPr>
          </a:lstStyle>
          <a:p>
            <a:r>
              <a:rPr lang="de-DE" sz="3200" dirty="0" smtClean="0"/>
              <a:t>Die Haupt-/Werkrealschule</a:t>
            </a:r>
            <a:endParaRPr lang="de-DE" sz="3200" dirty="0"/>
          </a:p>
        </p:txBody>
      </p:sp>
      <p:sp>
        <p:nvSpPr>
          <p:cNvPr id="10" name="Abgerundetes Rechteck 9"/>
          <p:cNvSpPr/>
          <p:nvPr/>
        </p:nvSpPr>
        <p:spPr>
          <a:xfrm>
            <a:off x="5447175" y="1787534"/>
            <a:ext cx="2970964" cy="1512168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Wahlpflichtfächer ab Klasse 7</a:t>
            </a:r>
            <a:endParaRPr lang="de-DE" sz="1600" u="sng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Technik</a:t>
            </a:r>
            <a:endParaRPr lang="de-DE" sz="16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Alltagskultur, Ernährung, Soziales (AES) </a:t>
            </a:r>
          </a:p>
        </p:txBody>
      </p:sp>
      <p:graphicFrame>
        <p:nvGraphicFramePr>
          <p:cNvPr id="11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3448896"/>
              </p:ext>
            </p:extLst>
          </p:nvPr>
        </p:nvGraphicFramePr>
        <p:xfrm>
          <a:off x="620068" y="4365104"/>
          <a:ext cx="7763887" cy="1005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93980"/>
                <a:gridCol w="6469907"/>
              </a:tblGrid>
              <a:tr h="213505">
                <a:tc gridSpan="2">
                  <a:txBody>
                    <a:bodyPr/>
                    <a:lstStyle/>
                    <a:p>
                      <a:r>
                        <a:rPr kumimoji="0" lang="de-DE" sz="16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/>
                          <a:cs typeface="Arial"/>
                        </a:rPr>
                        <a:t>Mögliche Abschlüsse</a:t>
                      </a:r>
                      <a:r>
                        <a:rPr lang="de-DE" sz="16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/>
                          <a:cs typeface="Arial"/>
                        </a:rPr>
                        <a:t> </a:t>
                      </a:r>
                      <a:endParaRPr lang="de-DE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</a:tr>
              <a:tr h="236427">
                <a:tc>
                  <a:txBody>
                    <a:bodyPr/>
                    <a:lstStyle/>
                    <a:p>
                      <a:pPr marL="0" lvl="1" indent="0" algn="l" rtl="0" eaLnBrk="1" latinLnBrk="0" hangingPunct="1">
                        <a:spcBef>
                          <a:spcPts val="300"/>
                        </a:spcBef>
                        <a:buClr>
                          <a:schemeClr val="tx1">
                            <a:lumMod val="65000"/>
                            <a:lumOff val="35000"/>
                          </a:schemeClr>
                        </a:buClr>
                        <a:buFont typeface="Arial" pitchFamily="34" charset="0"/>
                        <a:buNone/>
                      </a:pPr>
                      <a:r>
                        <a:rPr kumimoji="0" lang="de-DE" sz="16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/>
                          <a:cs typeface="Arial"/>
                        </a:rPr>
                        <a:t>Klasse 9/10</a:t>
                      </a:r>
                      <a:endParaRPr kumimoji="0" lang="de-DE" sz="16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/>
                          <a:cs typeface="Arial"/>
                        </a:rPr>
                        <a:t>Hauptschulabschluss</a:t>
                      </a:r>
                      <a:endParaRPr lang="de-DE" sz="16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236427">
                <a:tc>
                  <a:txBody>
                    <a:bodyPr/>
                    <a:lstStyle/>
                    <a:p>
                      <a:r>
                        <a:rPr lang="de-DE" sz="1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/>
                          <a:cs typeface="Arial"/>
                        </a:rPr>
                        <a:t>Klasse 10</a:t>
                      </a:r>
                      <a:endParaRPr lang="de-DE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/>
                          <a:cs typeface="Arial"/>
                        </a:rPr>
                        <a:t>Werkrealschulabschluss (Mittlerer Bildungsabschluss)</a:t>
                      </a:r>
                      <a:endParaRPr lang="de-DE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Rechteck 11"/>
          <p:cNvSpPr/>
          <p:nvPr/>
        </p:nvSpPr>
        <p:spPr>
          <a:xfrm>
            <a:off x="468313" y="1484784"/>
            <a:ext cx="8386762" cy="45719"/>
          </a:xfrm>
          <a:prstGeom prst="rect">
            <a:avLst/>
          </a:prstGeom>
          <a:solidFill>
            <a:srgbClr val="1EAEB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5" name="Richtungspfeil 14"/>
          <p:cNvSpPr/>
          <p:nvPr/>
        </p:nvSpPr>
        <p:spPr>
          <a:xfrm>
            <a:off x="5378968" y="2003558"/>
            <a:ext cx="95797" cy="380353"/>
          </a:xfrm>
          <a:prstGeom prst="homePlate">
            <a:avLst>
              <a:gd name="adj" fmla="val 99383"/>
            </a:avLst>
          </a:prstGeom>
          <a:solidFill>
            <a:srgbClr val="1EAEBD">
              <a:alpha val="6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80722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www.km-bw.de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dirty="0" smtClean="0"/>
              <a:t>Folie 9</a:t>
            </a:r>
            <a:endParaRPr lang="de-DE" dirty="0"/>
          </a:p>
        </p:txBody>
      </p:sp>
      <p:sp>
        <p:nvSpPr>
          <p:cNvPr id="6" name="Inhaltsplatzhalter 1"/>
          <p:cNvSpPr>
            <a:spLocks noGrp="1"/>
          </p:cNvSpPr>
          <p:nvPr>
            <p:ph idx="1"/>
          </p:nvPr>
        </p:nvSpPr>
        <p:spPr>
          <a:xfrm>
            <a:off x="478086" y="1666848"/>
            <a:ext cx="5184576" cy="4104456"/>
          </a:xfrm>
          <a:noFill/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>
            <a:noAutofit/>
          </a:bodyPr>
          <a:lstStyle/>
          <a:p>
            <a:pPr>
              <a:buFont typeface="Arial"/>
              <a:buChar char="•"/>
            </a:pPr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Vorrangige Vermittlung einer erweiterten allgemeinen, 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aber </a:t>
            </a:r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auch einer grundlegenden Bildung</a:t>
            </a:r>
            <a:b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</a:br>
            <a:endParaRPr lang="de-DE" sz="1600" strike="sngStrike" dirty="0" smtClean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  <a:p>
            <a:pPr>
              <a:buFont typeface="Arial"/>
              <a:buChar char="•"/>
            </a:pPr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Vermittlung 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einer erweiterten allgemeinen Bildung führt </a:t>
            </a:r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zu theoretischer 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Durchdringung und </a:t>
            </a:r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Zusammenschau</a:t>
            </a:r>
            <a:b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</a:br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     </a:t>
            </a:r>
          </a:p>
          <a:p>
            <a:pPr>
              <a:buFont typeface="Arial"/>
              <a:buChar char="•"/>
            </a:pPr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Grundlage 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für eine Berufsausbildung und für weiterführende, insbesondere berufsbezogene schulische Bildungsgänge</a:t>
            </a:r>
          </a:p>
          <a:p>
            <a:pPr>
              <a:buFont typeface="Arial"/>
              <a:buChar char="•"/>
            </a:pPr>
            <a:endParaRPr lang="de-DE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  <a:p>
            <a:pPr>
              <a:buFont typeface="Arial"/>
              <a:buChar char="•"/>
            </a:pPr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individuelle 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Förderung in binnendifferenzierender Form </a:t>
            </a:r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und in 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leistungsdifferenzierenden Gruppen oder Klassen</a:t>
            </a:r>
            <a:endParaRPr lang="de-DE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  <a:p>
            <a:endParaRPr lang="de-DE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de-DE" sz="1600" dirty="0">
              <a:solidFill>
                <a:schemeClr val="tx1"/>
              </a:solidFill>
            </a:endParaRPr>
          </a:p>
          <a:p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7" name="Titel 3"/>
          <p:cNvSpPr txBox="1">
            <a:spLocks/>
          </p:cNvSpPr>
          <p:nvPr/>
        </p:nvSpPr>
        <p:spPr>
          <a:xfrm>
            <a:off x="457200" y="562000"/>
            <a:ext cx="8229600" cy="70676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ea typeface="+mj-ea"/>
                <a:cs typeface="+mj-cs"/>
              </a:defRPr>
            </a:lvl1pPr>
          </a:lstStyle>
          <a:p>
            <a:r>
              <a:rPr lang="de-DE" sz="3200" dirty="0" smtClean="0"/>
              <a:t>Die Realschule</a:t>
            </a:r>
            <a:endParaRPr lang="de-DE" sz="3200" dirty="0"/>
          </a:p>
        </p:txBody>
      </p:sp>
      <p:pic>
        <p:nvPicPr>
          <p:cNvPr id="8" name="Bild 7" descr="Foto Folie 9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" t="-133" r="9376" b="9143"/>
          <a:stretch/>
        </p:blipFill>
        <p:spPr>
          <a:xfrm>
            <a:off x="5609704" y="1483200"/>
            <a:ext cx="3240000" cy="2160000"/>
          </a:xfrm>
          <a:prstGeom prst="rect">
            <a:avLst/>
          </a:prstGeom>
        </p:spPr>
      </p:pic>
      <p:sp>
        <p:nvSpPr>
          <p:cNvPr id="9" name="Rechteck 8"/>
          <p:cNvSpPr/>
          <p:nvPr/>
        </p:nvSpPr>
        <p:spPr>
          <a:xfrm>
            <a:off x="478085" y="1484784"/>
            <a:ext cx="8370639" cy="45719"/>
          </a:xfrm>
          <a:prstGeom prst="rect">
            <a:avLst/>
          </a:prstGeom>
          <a:solidFill>
            <a:srgbClr val="1EAEB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9916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rmatvorlage_rot Logo Bildung">
  <a:themeElements>
    <a:clrScheme name="Grundschule">
      <a:dk1>
        <a:srgbClr val="000000"/>
      </a:dk1>
      <a:lt1>
        <a:srgbClr val="FFFFC1"/>
      </a:lt1>
      <a:dk2>
        <a:srgbClr val="FFFFFF"/>
      </a:dk2>
      <a:lt2>
        <a:srgbClr val="BF0000"/>
      </a:lt2>
      <a:accent1>
        <a:srgbClr val="FF6D6D"/>
      </a:accent1>
      <a:accent2>
        <a:srgbClr val="BF0000"/>
      </a:accent2>
      <a:accent3>
        <a:srgbClr val="BF0000"/>
      </a:accent3>
      <a:accent4>
        <a:srgbClr val="920000"/>
      </a:accent4>
      <a:accent5>
        <a:srgbClr val="C9C9C9"/>
      </a:accent5>
      <a:accent6>
        <a:srgbClr val="920000"/>
      </a:accent6>
      <a:hlink>
        <a:srgbClr val="FF0000"/>
      </a:hlink>
      <a:folHlink>
        <a:srgbClr val="384E80"/>
      </a:folHlink>
    </a:clrScheme>
    <a:fontScheme name="Rhea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Rhea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1386</Words>
  <Application>Microsoft Office PowerPoint</Application>
  <PresentationFormat>Bildschirmpräsentation (4:3)</PresentationFormat>
  <Paragraphs>505</Paragraphs>
  <Slides>33</Slides>
  <Notes>33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33</vt:i4>
      </vt:variant>
    </vt:vector>
  </HeadingPairs>
  <TitlesOfParts>
    <vt:vector size="34" baseType="lpstr">
      <vt:lpstr>Formatvorlage_rot Logo Bildung</vt:lpstr>
      <vt:lpstr>Auf die Grundschule     aufbauende Schularten</vt:lpstr>
      <vt:lpstr>Überblick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Vielen Dank für Ihre Aufmerksamkeit! </vt:lpstr>
      <vt:lpstr>PowerPoint-Präsentation</vt:lpstr>
      <vt:lpstr>PowerPoint-Präsentation</vt:lpstr>
    </vt:vector>
  </TitlesOfParts>
  <Company>IZLBW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Schock, Kai (KM)</dc:creator>
  <cp:lastModifiedBy>Schule</cp:lastModifiedBy>
  <cp:revision>559</cp:revision>
  <cp:lastPrinted>2017-11-22T10:20:40Z</cp:lastPrinted>
  <dcterms:created xsi:type="dcterms:W3CDTF">2014-03-18T09:41:04Z</dcterms:created>
  <dcterms:modified xsi:type="dcterms:W3CDTF">2017-11-27T16:33:56Z</dcterms:modified>
</cp:coreProperties>
</file>